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  <p:sldMasterId id="2147483807" r:id="rId2"/>
    <p:sldMasterId id="2147483835" r:id="rId3"/>
    <p:sldMasterId id="2147483847" r:id="rId4"/>
    <p:sldMasterId id="2147483859" r:id="rId5"/>
    <p:sldMasterId id="2147483931" r:id="rId6"/>
  </p:sldMasterIdLst>
  <p:notesMasterIdLst>
    <p:notesMasterId r:id="rId40"/>
  </p:notesMasterIdLst>
  <p:sldIdLst>
    <p:sldId id="585" r:id="rId7"/>
    <p:sldId id="617" r:id="rId8"/>
    <p:sldId id="611" r:id="rId9"/>
    <p:sldId id="612" r:id="rId10"/>
    <p:sldId id="616" r:id="rId11"/>
    <p:sldId id="615" r:id="rId12"/>
    <p:sldId id="619" r:id="rId13"/>
    <p:sldId id="620" r:id="rId14"/>
    <p:sldId id="621" r:id="rId15"/>
    <p:sldId id="622" r:id="rId16"/>
    <p:sldId id="623" r:id="rId17"/>
    <p:sldId id="624" r:id="rId18"/>
    <p:sldId id="625" r:id="rId19"/>
    <p:sldId id="626" r:id="rId20"/>
    <p:sldId id="627" r:id="rId21"/>
    <p:sldId id="628" r:id="rId22"/>
    <p:sldId id="698" r:id="rId23"/>
    <p:sldId id="629" r:id="rId24"/>
    <p:sldId id="630" r:id="rId25"/>
    <p:sldId id="631" r:id="rId26"/>
    <p:sldId id="632" r:id="rId27"/>
    <p:sldId id="633" r:id="rId28"/>
    <p:sldId id="634" r:id="rId29"/>
    <p:sldId id="635" r:id="rId30"/>
    <p:sldId id="636" r:id="rId31"/>
    <p:sldId id="637" r:id="rId32"/>
    <p:sldId id="638" r:id="rId33"/>
    <p:sldId id="639" r:id="rId34"/>
    <p:sldId id="640" r:id="rId35"/>
    <p:sldId id="641" r:id="rId36"/>
    <p:sldId id="642" r:id="rId37"/>
    <p:sldId id="644" r:id="rId38"/>
    <p:sldId id="610" r:id="rId39"/>
  </p:sldIdLst>
  <p:sldSz cx="9906000" cy="6858000" type="A4"/>
  <p:notesSz cx="6858000" cy="9144000"/>
  <p:defaultTextStyle>
    <a:defPPr>
      <a:defRPr lang="ko-KR"/>
    </a:defPPr>
    <a:lvl1pPr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3366FF"/>
    <a:srgbClr val="6699FF"/>
    <a:srgbClr val="FFCC66"/>
    <a:srgbClr val="FFCC00"/>
    <a:srgbClr val="FFFF99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7358" autoAdjust="0"/>
  </p:normalViewPr>
  <p:slideViewPr>
    <p:cSldViewPr>
      <p:cViewPr>
        <p:scale>
          <a:sx n="75" d="100"/>
          <a:sy n="75" d="100"/>
        </p:scale>
        <p:origin x="-102" y="-264"/>
      </p:cViewPr>
      <p:guideLst>
        <p:guide orient="horz" pos="2160"/>
        <p:guide orient="horz" pos="754"/>
        <p:guide orient="horz" pos="119"/>
        <p:guide orient="horz" pos="4156"/>
        <p:guide orient="horz" pos="1094"/>
        <p:guide pos="3120"/>
        <p:guide pos="262"/>
        <p:guide pos="5978"/>
        <p:guide pos="512"/>
        <p:guide pos="57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44"/>
    </p:cViewPr>
  </p:sorterViewPr>
  <p:notesViewPr>
    <p:cSldViewPr>
      <p:cViewPr varScale="1">
        <p:scale>
          <a:sx n="74" d="100"/>
          <a:sy n="74" d="100"/>
        </p:scale>
        <p:origin x="-216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F3F3746B-8E84-4782-9EA3-0C0BEF0A1014}" type="datetimeFigureOut">
              <a:rPr lang="ko-KR" altLang="en-US"/>
              <a:pPr>
                <a:defRPr/>
              </a:pPr>
              <a:t>2016-07-28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9A25683F-CB18-43CD-9658-EE43B6F33B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4809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480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B641BE5-BC7C-4792-8BFB-A8B475D7CF4B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119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DA9810B-4572-4C74-8439-BA9B3F28E2A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1299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E14A402-F74C-4806-9D46-090278478BB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1402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F6037A8-A65C-4FFB-B9C0-C3ED1108A40B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1504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E0E2768-F7C8-4AA7-94E9-121D34DA2C44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1606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153FFDA-5E60-4FB4-B20E-B4B85B77192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1606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153FFDA-5E60-4FB4-B20E-B4B85B77192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1709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EB3FB14-0E84-4050-BF25-F1FBCCA01567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1811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906FC134-5AD2-4E0A-8417-D6C10416A722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1914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045AA3F-B542-464D-93A5-0DD33D6B2E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2016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C9B352-AC42-4991-B12F-3307C0E13B52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996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90E5A45-2B44-4BB0-87D7-C360FB8A6170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프로그래밍 모델입니다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함수형 프로그래밍입니다</a:t>
            </a:r>
            <a:r>
              <a:rPr lang="en-US" altLang="ko-KR" sz="500" smtClean="0"/>
              <a:t>.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자바로 개발되어 있으며 패키지 클래스 함수로 구성됩니다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크게 </a:t>
            </a:r>
            <a:r>
              <a:rPr lang="en-US" altLang="ko-KR" sz="500" smtClean="0"/>
              <a:t>2</a:t>
            </a:r>
            <a:r>
              <a:rPr lang="ko-KR" altLang="en-US" sz="500" smtClean="0"/>
              <a:t>개로 분류할 수 있습니다</a:t>
            </a:r>
            <a:r>
              <a:rPr lang="en-US" altLang="ko-KR" sz="500" smtClean="0"/>
              <a:t>. </a:t>
            </a:r>
            <a:r>
              <a:rPr lang="ko-KR" altLang="en-US" sz="500" smtClean="0"/>
              <a:t>하나는 </a:t>
            </a:r>
            <a:r>
              <a:rPr lang="en-US" altLang="ko-KR" sz="500" smtClean="0"/>
              <a:t>map</a:t>
            </a:r>
            <a:r>
              <a:rPr lang="ko-KR" altLang="en-US" sz="500" smtClean="0"/>
              <a:t>이며 다른 하나는 </a:t>
            </a:r>
            <a:r>
              <a:rPr lang="en-US" altLang="ko-KR" sz="500" smtClean="0"/>
              <a:t>reduce </a:t>
            </a:r>
            <a:r>
              <a:rPr lang="ko-KR" altLang="en-US" sz="500" smtClean="0"/>
              <a:t>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</a:t>
            </a:r>
            <a:r>
              <a:rPr lang="ko-KR" altLang="en-US" sz="500" smtClean="0"/>
              <a:t>은 입력파트로 볼 수 있습니다</a:t>
            </a:r>
            <a:r>
              <a:rPr lang="en-US" altLang="ko-KR" sz="500" smtClean="0"/>
              <a:t>.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입력자료의 </a:t>
            </a:r>
            <a:r>
              <a:rPr lang="en-US" altLang="ko-KR" sz="500" smtClean="0"/>
              <a:t>key,value</a:t>
            </a:r>
            <a:r>
              <a:rPr lang="ko-KR" altLang="en-US" sz="500" smtClean="0"/>
              <a:t>를 내부적으로 </a:t>
            </a:r>
            <a:r>
              <a:rPr lang="en-US" altLang="ko-KR" sz="500" smtClean="0"/>
              <a:t>key,value</a:t>
            </a:r>
            <a:r>
              <a:rPr lang="ko-KR" altLang="en-US" sz="500" smtClean="0"/>
              <a:t>의 리스트로 변환하며 저장합니다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Reduce</a:t>
            </a:r>
            <a:r>
              <a:rPr lang="ko-KR" altLang="en-US" sz="500" smtClean="0"/>
              <a:t>는 출력파트입니다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내부적으로 저장된 </a:t>
            </a:r>
            <a:r>
              <a:rPr lang="en-US" altLang="ko-KR" sz="500" smtClean="0"/>
              <a:t>key,value </a:t>
            </a:r>
            <a:r>
              <a:rPr lang="ko-KR" altLang="en-US" sz="500" smtClean="0"/>
              <a:t>리스트를 정렬</a:t>
            </a:r>
            <a:r>
              <a:rPr lang="en-US" altLang="ko-KR" sz="500" smtClean="0"/>
              <a:t>,</a:t>
            </a:r>
            <a:r>
              <a:rPr lang="ko-KR" altLang="en-US" sz="500" smtClean="0"/>
              <a:t>병합 등등의 처리작업을 하고 </a:t>
            </a:r>
            <a:r>
              <a:rPr lang="en-US" altLang="ko-KR" sz="500" smtClean="0"/>
              <a:t>key,value </a:t>
            </a:r>
            <a:r>
              <a:rPr lang="ko-KR" altLang="en-US" sz="500" smtClean="0"/>
              <a:t>형태로 출력합니다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물론 출력된 자료는 저장됩니다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2118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CC8D976-925A-466C-BB34-5E838399B1B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 </a:t>
            </a:r>
            <a:r>
              <a:rPr lang="ko-KR" altLang="en-US" sz="500" smtClean="0"/>
              <a:t>프레임워크의 </a:t>
            </a:r>
            <a:r>
              <a:rPr lang="en-US" altLang="ko-KR" sz="500" smtClean="0"/>
              <a:t>map </a:t>
            </a:r>
            <a:r>
              <a:rPr lang="ko-KR" altLang="en-US" sz="500" smtClean="0"/>
              <a:t>단계에서 </a:t>
            </a:r>
            <a:r>
              <a:rPr lang="en-US" altLang="ko-KR" sz="500" smtClean="0"/>
              <a:t>upper case </a:t>
            </a:r>
            <a:r>
              <a:rPr lang="ko-KR" altLang="en-US" sz="500" smtClean="0"/>
              <a:t>함수를 적용한 예시입니다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다음과 같이 재정의를 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key</a:t>
            </a:r>
            <a:r>
              <a:rPr lang="ko-KR" altLang="en-US" sz="500" smtClean="0"/>
              <a:t>와 </a:t>
            </a:r>
            <a:r>
              <a:rPr lang="en-US" altLang="ko-KR" sz="500" smtClean="0"/>
              <a:t>value</a:t>
            </a:r>
            <a:r>
              <a:rPr lang="ko-KR" altLang="en-US" sz="500" smtClean="0"/>
              <a:t>에 </a:t>
            </a:r>
            <a:r>
              <a:rPr lang="en-US" altLang="ko-KR" sz="500" smtClean="0"/>
              <a:t>toUpper()</a:t>
            </a:r>
            <a:r>
              <a:rPr lang="ko-KR" altLang="en-US" sz="500" smtClean="0"/>
              <a:t>함수를 사용해서 대문자로 변환하고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아래부분과 같은 결과를 얻을 수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이와 같이 </a:t>
            </a:r>
            <a:r>
              <a:rPr lang="en-US" altLang="ko-KR" sz="500" smtClean="0"/>
              <a:t>map </a:t>
            </a:r>
            <a:r>
              <a:rPr lang="ko-KR" altLang="en-US" sz="500" smtClean="0"/>
              <a:t>단계에서 데이터의 여러가지 처리를 할 수 있습니다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2221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950FA3C-1D30-42B9-9E76-5B58665239B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이용한 </a:t>
            </a:r>
            <a:r>
              <a:rPr lang="en-US" altLang="ko-KR" sz="500" smtClean="0"/>
              <a:t>explode </a:t>
            </a:r>
            <a:r>
              <a:rPr lang="ko-KR" altLang="en-US" sz="500" smtClean="0"/>
              <a:t>함수를 사용한 예시입니다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데이타셋을 </a:t>
            </a:r>
            <a:r>
              <a:rPr lang="en-US" altLang="ko-KR" sz="500" smtClean="0"/>
              <a:t>key,value</a:t>
            </a:r>
            <a:r>
              <a:rPr lang="ko-KR" altLang="en-US" sz="500" smtClean="0"/>
              <a:t>의 리스트로 분리합니다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다음과 같이 재정의를 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foreach</a:t>
            </a:r>
            <a:r>
              <a:rPr lang="ko-KR" altLang="en-US" sz="500" smtClean="0"/>
              <a:t>를 써서 문자열을 각각의 문자 배열로 변환합니다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A,cats</a:t>
            </a:r>
            <a:r>
              <a:rPr lang="ko-KR" altLang="en-US" sz="500" smtClean="0"/>
              <a:t>가 </a:t>
            </a:r>
            <a:r>
              <a:rPr lang="en-US" altLang="ko-KR" sz="500" smtClean="0"/>
              <a:t>A,c A,a A,t A,s </a:t>
            </a:r>
            <a:r>
              <a:rPr lang="ko-KR" altLang="en-US" sz="500" smtClean="0"/>
              <a:t>의 </a:t>
            </a:r>
            <a:r>
              <a:rPr lang="en-US" altLang="ko-KR" sz="500" smtClean="0"/>
              <a:t>4</a:t>
            </a:r>
            <a:r>
              <a:rPr lang="ko-KR" altLang="en-US" sz="500" smtClean="0"/>
              <a:t>개의 </a:t>
            </a:r>
            <a:r>
              <a:rPr lang="en-US" altLang="ko-KR" sz="500" smtClean="0"/>
              <a:t>key,value </a:t>
            </a:r>
            <a:r>
              <a:rPr lang="ko-KR" altLang="en-US" sz="500" smtClean="0"/>
              <a:t>리스트로 분리되었습니다</a:t>
            </a:r>
            <a:r>
              <a:rPr lang="en-US" altLang="ko-KR" sz="500" smtClean="0"/>
              <a:t>.</a:t>
            </a:r>
          </a:p>
        </p:txBody>
      </p:sp>
      <p:sp>
        <p:nvSpPr>
          <p:cNvPr id="22323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5DC48F3-879B-494F-8BAA-2B51C5D4A25A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이용한 </a:t>
            </a:r>
            <a:r>
              <a:rPr lang="en-US" altLang="ko-KR" sz="500" smtClean="0"/>
              <a:t>filter </a:t>
            </a:r>
            <a:r>
              <a:rPr lang="ko-KR" altLang="en-US" sz="500" smtClean="0"/>
              <a:t>함수를 사용한 예시입니다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다음과 같이 재정의를 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isPrime()</a:t>
            </a:r>
            <a:r>
              <a:rPr lang="ko-KR" altLang="en-US" sz="500" smtClean="0"/>
              <a:t>의 결과가 </a:t>
            </a:r>
            <a:r>
              <a:rPr lang="en-US" altLang="ko-KR" sz="500" smtClean="0"/>
              <a:t>true </a:t>
            </a:r>
            <a:r>
              <a:rPr lang="ko-KR" altLang="en-US" sz="500" smtClean="0"/>
              <a:t>일경우 값을 반환하고 </a:t>
            </a:r>
            <a:r>
              <a:rPr lang="en-US" altLang="ko-KR" sz="500" smtClean="0"/>
              <a:t>false</a:t>
            </a:r>
            <a:r>
              <a:rPr lang="ko-KR" altLang="en-US" sz="500" smtClean="0"/>
              <a:t>일 경우 </a:t>
            </a:r>
            <a:r>
              <a:rPr lang="en-US" altLang="ko-KR" sz="500" smtClean="0"/>
              <a:t>null</a:t>
            </a:r>
            <a:r>
              <a:rPr lang="ko-KR" altLang="en-US" sz="500" smtClean="0"/>
              <a:t>을 리턴합니다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지금까지 </a:t>
            </a:r>
            <a:r>
              <a:rPr lang="en-US" altLang="ko-KR" sz="500" smtClean="0"/>
              <a:t>map </a:t>
            </a:r>
            <a:r>
              <a:rPr lang="ko-KR" altLang="en-US" sz="500" smtClean="0"/>
              <a:t>단계에 대해서 알아보았습니다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간단한 데이터의 처리나 분석은 </a:t>
            </a:r>
            <a:r>
              <a:rPr lang="en-US" altLang="ko-KR" sz="500" smtClean="0"/>
              <a:t>standalone</a:t>
            </a:r>
            <a:r>
              <a:rPr lang="ko-KR" altLang="en-US" sz="500" smtClean="0"/>
              <a:t>으로도 사용할 수 있다는 알게되었습니다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프로그래머 교육을 받으면서 </a:t>
            </a:r>
            <a:r>
              <a:rPr lang="en-US" altLang="ko-KR" sz="500" smtClean="0"/>
              <a:t>C</a:t>
            </a:r>
            <a:r>
              <a:rPr lang="ko-KR" altLang="en-US" sz="500" smtClean="0"/>
              <a:t>언어에 대해서 공부하는 것과 비슷할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이제 </a:t>
            </a:r>
            <a:r>
              <a:rPr lang="en-US" altLang="ko-KR" sz="500" smtClean="0"/>
              <a:t>Reduce </a:t>
            </a:r>
            <a:r>
              <a:rPr lang="ko-KR" altLang="en-US" sz="500" smtClean="0"/>
              <a:t>단계로 넘어가겠습니다</a:t>
            </a:r>
            <a:r>
              <a:rPr lang="en-US" altLang="ko-KR" sz="500" smtClean="0"/>
              <a:t>.  </a:t>
            </a:r>
          </a:p>
        </p:txBody>
      </p:sp>
      <p:sp>
        <p:nvSpPr>
          <p:cNvPr id="22426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0B54BAA-A028-4331-96CF-6F7B5D9853F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이용한 </a:t>
            </a:r>
            <a:r>
              <a:rPr lang="en-US" altLang="ko-KR" sz="500" smtClean="0"/>
              <a:t>filter </a:t>
            </a:r>
            <a:r>
              <a:rPr lang="ko-KR" altLang="en-US" sz="500" smtClean="0"/>
              <a:t>함수를 사용한 예시입니다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다음과 같이 재정의를 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isPrime()</a:t>
            </a:r>
            <a:r>
              <a:rPr lang="ko-KR" altLang="en-US" sz="500" smtClean="0"/>
              <a:t>의 결과가 </a:t>
            </a:r>
            <a:r>
              <a:rPr lang="en-US" altLang="ko-KR" sz="500" smtClean="0"/>
              <a:t>true </a:t>
            </a:r>
            <a:r>
              <a:rPr lang="ko-KR" altLang="en-US" sz="500" smtClean="0"/>
              <a:t>일경우 값을 반환하고 </a:t>
            </a:r>
            <a:r>
              <a:rPr lang="en-US" altLang="ko-KR" sz="500" smtClean="0"/>
              <a:t>false</a:t>
            </a:r>
            <a:r>
              <a:rPr lang="ko-KR" altLang="en-US" sz="500" smtClean="0"/>
              <a:t>일 경우 </a:t>
            </a:r>
            <a:r>
              <a:rPr lang="en-US" altLang="ko-KR" sz="500" smtClean="0"/>
              <a:t>null</a:t>
            </a:r>
            <a:r>
              <a:rPr lang="ko-KR" altLang="en-US" sz="500" smtClean="0"/>
              <a:t>을 리턴합니다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지금까지 </a:t>
            </a:r>
            <a:r>
              <a:rPr lang="en-US" altLang="ko-KR" sz="500" smtClean="0"/>
              <a:t>map </a:t>
            </a:r>
            <a:r>
              <a:rPr lang="ko-KR" altLang="en-US" sz="500" smtClean="0"/>
              <a:t>단계에 대해서 알아보았습니다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간단한 데이터의 처리나 분석은 </a:t>
            </a:r>
            <a:r>
              <a:rPr lang="en-US" altLang="ko-KR" sz="500" smtClean="0"/>
              <a:t>standalone</a:t>
            </a:r>
            <a:r>
              <a:rPr lang="ko-KR" altLang="en-US" sz="500" smtClean="0"/>
              <a:t>으로도 사용할 수 있다는 알게되었습니다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프로그래머 교육을 받으면서 </a:t>
            </a:r>
            <a:r>
              <a:rPr lang="en-US" altLang="ko-KR" sz="500" smtClean="0"/>
              <a:t>C</a:t>
            </a:r>
            <a:r>
              <a:rPr lang="ko-KR" altLang="en-US" sz="500" smtClean="0"/>
              <a:t>언어에 대해서 공부하는 것과 비슷할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이제 </a:t>
            </a:r>
            <a:r>
              <a:rPr lang="en-US" altLang="ko-KR" sz="500" smtClean="0"/>
              <a:t>Reduce </a:t>
            </a:r>
            <a:r>
              <a:rPr lang="ko-KR" altLang="en-US" sz="500" smtClean="0"/>
              <a:t>단계로 넘어가겠습니다</a:t>
            </a:r>
            <a:r>
              <a:rPr lang="en-US" altLang="ko-KR" sz="500" smtClean="0"/>
              <a:t>.  </a:t>
            </a:r>
          </a:p>
        </p:txBody>
      </p:sp>
      <p:sp>
        <p:nvSpPr>
          <p:cNvPr id="2252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11334BC-9408-4B5C-8D30-CBA85058968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이용한 </a:t>
            </a:r>
            <a:r>
              <a:rPr lang="en-US" altLang="ko-KR" sz="500" smtClean="0"/>
              <a:t>filter </a:t>
            </a:r>
            <a:r>
              <a:rPr lang="ko-KR" altLang="en-US" sz="500" smtClean="0"/>
              <a:t>함수를 사용한 예시입니다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다음과 같이 재정의를 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isPrime()</a:t>
            </a:r>
            <a:r>
              <a:rPr lang="ko-KR" altLang="en-US" sz="500" smtClean="0"/>
              <a:t>의 결과가 </a:t>
            </a:r>
            <a:r>
              <a:rPr lang="en-US" altLang="ko-KR" sz="500" smtClean="0"/>
              <a:t>true </a:t>
            </a:r>
            <a:r>
              <a:rPr lang="ko-KR" altLang="en-US" sz="500" smtClean="0"/>
              <a:t>일경우 값을 반환하고 </a:t>
            </a:r>
            <a:r>
              <a:rPr lang="en-US" altLang="ko-KR" sz="500" smtClean="0"/>
              <a:t>false</a:t>
            </a:r>
            <a:r>
              <a:rPr lang="ko-KR" altLang="en-US" sz="500" smtClean="0"/>
              <a:t>일 경우 </a:t>
            </a:r>
            <a:r>
              <a:rPr lang="en-US" altLang="ko-KR" sz="500" smtClean="0"/>
              <a:t>null</a:t>
            </a:r>
            <a:r>
              <a:rPr lang="ko-KR" altLang="en-US" sz="500" smtClean="0"/>
              <a:t>을 리턴합니다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지금까지 </a:t>
            </a:r>
            <a:r>
              <a:rPr lang="en-US" altLang="ko-KR" sz="500" smtClean="0"/>
              <a:t>map </a:t>
            </a:r>
            <a:r>
              <a:rPr lang="ko-KR" altLang="en-US" sz="500" smtClean="0"/>
              <a:t>단계에 대해서 알아보았습니다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간단한 데이터의 처리나 분석은 </a:t>
            </a:r>
            <a:r>
              <a:rPr lang="en-US" altLang="ko-KR" sz="500" smtClean="0"/>
              <a:t>standalone</a:t>
            </a:r>
            <a:r>
              <a:rPr lang="ko-KR" altLang="en-US" sz="500" smtClean="0"/>
              <a:t>으로도 사용할 수 있다는 알게되었습니다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프로그래머 교육을 받으면서 </a:t>
            </a:r>
            <a:r>
              <a:rPr lang="en-US" altLang="ko-KR" sz="500" smtClean="0"/>
              <a:t>C</a:t>
            </a:r>
            <a:r>
              <a:rPr lang="ko-KR" altLang="en-US" sz="500" smtClean="0"/>
              <a:t>언어에 대해서 공부하는 것과 비슷할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이제 </a:t>
            </a:r>
            <a:r>
              <a:rPr lang="en-US" altLang="ko-KR" sz="500" smtClean="0"/>
              <a:t>Reduce </a:t>
            </a:r>
            <a:r>
              <a:rPr lang="ko-KR" altLang="en-US" sz="500" smtClean="0"/>
              <a:t>단계로 넘어가겠습니다</a:t>
            </a:r>
            <a:r>
              <a:rPr lang="en-US" altLang="ko-KR" sz="500" smtClean="0"/>
              <a:t>.  </a:t>
            </a:r>
          </a:p>
        </p:txBody>
      </p:sp>
      <p:sp>
        <p:nvSpPr>
          <p:cNvPr id="22630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F7F86B4-D208-4A3F-BACF-B7959115C396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이어서 그림을 보시겠습니다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위에 </a:t>
            </a:r>
            <a:r>
              <a:rPr lang="en-US" altLang="ko-KR" sz="500" smtClean="0"/>
              <a:t>3</a:t>
            </a:r>
            <a:r>
              <a:rPr lang="ko-KR" altLang="en-US" sz="500" smtClean="0"/>
              <a:t>개의 노드가 있습니다</a:t>
            </a:r>
            <a:r>
              <a:rPr lang="en-US" altLang="ko-KR" sz="500" smtClean="0"/>
              <a:t>.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앞에서 설명한 것과 같이 원본자료는 로딩 단계를 통해서 </a:t>
            </a:r>
            <a:r>
              <a:rPr lang="en-US" altLang="ko-KR" sz="500" smtClean="0"/>
              <a:t>3</a:t>
            </a:r>
            <a:r>
              <a:rPr lang="ko-KR" altLang="en-US" sz="500" smtClean="0"/>
              <a:t>개의 노드에 분산되고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Slice(</a:t>
            </a:r>
            <a:r>
              <a:rPr lang="ko-KR" altLang="en-US" sz="500" smtClean="0"/>
              <a:t>단편화</a:t>
            </a:r>
            <a:r>
              <a:rPr lang="en-US" altLang="ko-KR" sz="500" smtClean="0"/>
              <a:t>) </a:t>
            </a:r>
            <a:r>
              <a:rPr lang="ko-KR" altLang="en-US" sz="500" smtClean="0"/>
              <a:t>블럭으로 저장됩니다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그림에서 </a:t>
            </a:r>
            <a:r>
              <a:rPr lang="en-US" altLang="ko-KR" sz="500" smtClean="0"/>
              <a:t>[Pre-loaded local input data] </a:t>
            </a:r>
            <a:r>
              <a:rPr lang="ko-KR" altLang="en-US" sz="500" smtClean="0"/>
              <a:t>부분이 바로 원본데이타가 로딩되면서 저장된 </a:t>
            </a:r>
            <a:r>
              <a:rPr lang="en-US" altLang="ko-KR" sz="500" smtClean="0"/>
              <a:t>Slice </a:t>
            </a:r>
            <a:r>
              <a:rPr lang="ko-KR" altLang="en-US" sz="500" smtClean="0"/>
              <a:t>블럭입니다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저장된 입력 데이터는 </a:t>
            </a:r>
            <a:r>
              <a:rPr lang="en-US" altLang="ko-KR" sz="500" smtClean="0"/>
              <a:t>Mapping </a:t>
            </a:r>
            <a:r>
              <a:rPr lang="ko-KR" altLang="en-US" sz="500" smtClean="0"/>
              <a:t>프로세스를 거치게 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Mapping </a:t>
            </a:r>
            <a:r>
              <a:rPr lang="ko-KR" altLang="en-US" sz="500" smtClean="0"/>
              <a:t>프로세스에서는 </a:t>
            </a:r>
            <a:r>
              <a:rPr lang="en-US" altLang="ko-KR" sz="500" smtClean="0"/>
              <a:t>map() </a:t>
            </a:r>
            <a:r>
              <a:rPr lang="ko-KR" altLang="en-US" sz="500" smtClean="0"/>
              <a:t>메소드를 재정의해서 </a:t>
            </a:r>
            <a:r>
              <a:rPr lang="en-US" altLang="ko-KR" sz="500" smtClean="0"/>
              <a:t>upper case, explode, filter </a:t>
            </a:r>
            <a:r>
              <a:rPr lang="ko-KR" altLang="en-US" sz="500" smtClean="0"/>
              <a:t>등의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선처리를 할 수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Mapping </a:t>
            </a:r>
            <a:r>
              <a:rPr lang="ko-KR" altLang="en-US" sz="500" smtClean="0"/>
              <a:t>프로세스를 거친후에 저장되는 부분이 바로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그림에서 </a:t>
            </a:r>
            <a:r>
              <a:rPr lang="en-US" altLang="ko-KR" sz="500" smtClean="0"/>
              <a:t>[Intermediate data from mappers] </a:t>
            </a:r>
            <a:r>
              <a:rPr lang="ko-KR" altLang="en-US" sz="500" smtClean="0"/>
              <a:t>부분입니다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여기까지가 </a:t>
            </a:r>
            <a:r>
              <a:rPr lang="en-US" altLang="ko-KR" sz="500" smtClean="0"/>
              <a:t>Map </a:t>
            </a:r>
            <a:r>
              <a:rPr lang="ko-KR" altLang="en-US" sz="500" smtClean="0"/>
              <a:t>단계입니다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단계 다음은 바로 셔플</a:t>
            </a:r>
            <a:r>
              <a:rPr lang="en-US" altLang="ko-KR" sz="500" smtClean="0"/>
              <a:t> </a:t>
            </a:r>
            <a:r>
              <a:rPr lang="ko-KR" altLang="en-US" sz="500" smtClean="0"/>
              <a:t>단계입니다</a:t>
            </a:r>
            <a:r>
              <a:rPr lang="en-US" altLang="ko-KR" sz="500" smtClean="0"/>
              <a:t>.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3</a:t>
            </a:r>
            <a:r>
              <a:rPr lang="ko-KR" altLang="en-US" sz="500" smtClean="0"/>
              <a:t>개의 노드에 분산된 데이터를 모아서 </a:t>
            </a:r>
            <a:r>
              <a:rPr lang="en-US" altLang="ko-KR" sz="500" smtClean="0"/>
              <a:t>reduce </a:t>
            </a:r>
            <a:r>
              <a:rPr lang="ko-KR" altLang="en-US" sz="500" smtClean="0"/>
              <a:t>단계로 보내주는 부분이 바로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그림에서 </a:t>
            </a:r>
            <a:r>
              <a:rPr lang="en-US" altLang="ko-KR" sz="500" smtClean="0"/>
              <a:t>[Reducing process generates outputs] </a:t>
            </a:r>
            <a:r>
              <a:rPr lang="ko-KR" altLang="en-US" sz="500" smtClean="0"/>
              <a:t>부분입니다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Reducing </a:t>
            </a:r>
            <a:r>
              <a:rPr lang="ko-KR" altLang="en-US" sz="500" smtClean="0"/>
              <a:t>프로세스 단계에서는 앞에서 설명한 바와 같이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같은 </a:t>
            </a:r>
            <a:r>
              <a:rPr lang="en-US" altLang="ko-KR" sz="500" smtClean="0"/>
              <a:t>key</a:t>
            </a:r>
            <a:r>
              <a:rPr lang="ko-KR" altLang="en-US" sz="500" smtClean="0"/>
              <a:t>를 가지는 </a:t>
            </a:r>
            <a:r>
              <a:rPr lang="en-US" altLang="ko-KR" sz="500" smtClean="0"/>
              <a:t>value </a:t>
            </a:r>
            <a:r>
              <a:rPr lang="ko-KR" altLang="en-US" sz="500" smtClean="0"/>
              <a:t>들을 합쳐주고</a:t>
            </a:r>
            <a:r>
              <a:rPr lang="en-US" altLang="ko-KR" sz="500" smtClean="0"/>
              <a:t>(Combine)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Reduce </a:t>
            </a:r>
            <a:r>
              <a:rPr lang="ko-KR" altLang="en-US" sz="500" smtClean="0"/>
              <a:t>메소드를 재정의해서 </a:t>
            </a:r>
            <a:r>
              <a:rPr lang="en-US" altLang="ko-KR" sz="500" smtClean="0"/>
              <a:t>sum </a:t>
            </a:r>
            <a:r>
              <a:rPr lang="ko-KR" altLang="en-US" sz="500" smtClean="0"/>
              <a:t>등의 처리를 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그리고 나서 최종적으로 출력을 저장하는 부분이 바로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그림에서 </a:t>
            </a:r>
            <a:r>
              <a:rPr lang="en-US" altLang="ko-KR" sz="500" smtClean="0"/>
              <a:t>[Outputs stored locally] </a:t>
            </a:r>
            <a:r>
              <a:rPr lang="ko-KR" altLang="en-US" sz="500" smtClean="0"/>
              <a:t>부분입니다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 </a:t>
            </a:r>
            <a:endParaRPr lang="ko-KR" altLang="en-US" sz="500" smtClean="0"/>
          </a:p>
        </p:txBody>
      </p:sp>
      <p:sp>
        <p:nvSpPr>
          <p:cNvPr id="22733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606DB9D-CFD2-4E85-A7E5-88F9E2EED1D2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이용한 </a:t>
            </a:r>
            <a:r>
              <a:rPr lang="en-US" altLang="ko-KR" sz="500" smtClean="0"/>
              <a:t>filter </a:t>
            </a:r>
            <a:r>
              <a:rPr lang="ko-KR" altLang="en-US" sz="500" smtClean="0"/>
              <a:t>함수를 사용한 예시입니다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 </a:t>
            </a:r>
            <a:r>
              <a:rPr lang="ko-KR" altLang="en-US" sz="500" smtClean="0"/>
              <a:t>메소드를 다음과 같이 재정의를 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isPrime()</a:t>
            </a:r>
            <a:r>
              <a:rPr lang="ko-KR" altLang="en-US" sz="500" smtClean="0"/>
              <a:t>의 결과가 </a:t>
            </a:r>
            <a:r>
              <a:rPr lang="en-US" altLang="ko-KR" sz="500" smtClean="0"/>
              <a:t>true </a:t>
            </a:r>
            <a:r>
              <a:rPr lang="ko-KR" altLang="en-US" sz="500" smtClean="0"/>
              <a:t>일경우 값을 반환하고 </a:t>
            </a:r>
            <a:r>
              <a:rPr lang="en-US" altLang="ko-KR" sz="500" smtClean="0"/>
              <a:t>false</a:t>
            </a:r>
            <a:r>
              <a:rPr lang="ko-KR" altLang="en-US" sz="500" smtClean="0"/>
              <a:t>일 경우 </a:t>
            </a:r>
            <a:r>
              <a:rPr lang="en-US" altLang="ko-KR" sz="500" smtClean="0"/>
              <a:t>null</a:t>
            </a:r>
            <a:r>
              <a:rPr lang="ko-KR" altLang="en-US" sz="500" smtClean="0"/>
              <a:t>을 리턴합니다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지금까지 </a:t>
            </a:r>
            <a:r>
              <a:rPr lang="en-US" altLang="ko-KR" sz="500" smtClean="0"/>
              <a:t>map </a:t>
            </a:r>
            <a:r>
              <a:rPr lang="ko-KR" altLang="en-US" sz="500" smtClean="0"/>
              <a:t>단계에 대해서 알아보았습니다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간단한 데이터의 처리나 분석은 </a:t>
            </a:r>
            <a:r>
              <a:rPr lang="en-US" altLang="ko-KR" sz="500" smtClean="0"/>
              <a:t>standalone</a:t>
            </a:r>
            <a:r>
              <a:rPr lang="ko-KR" altLang="en-US" sz="500" smtClean="0"/>
              <a:t>으로도 사용할 수 있다는 알게되었습니다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프로그래머 교육을 받으면서 </a:t>
            </a:r>
            <a:r>
              <a:rPr lang="en-US" altLang="ko-KR" sz="500" smtClean="0"/>
              <a:t>C</a:t>
            </a:r>
            <a:r>
              <a:rPr lang="ko-KR" altLang="en-US" sz="500" smtClean="0"/>
              <a:t>언어에 대해서 공부하는 것과 비슷할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이제 </a:t>
            </a:r>
            <a:r>
              <a:rPr lang="en-US" altLang="ko-KR" sz="500" smtClean="0"/>
              <a:t>Reduce </a:t>
            </a:r>
            <a:r>
              <a:rPr lang="ko-KR" altLang="en-US" sz="500" smtClean="0"/>
              <a:t>단계로 넘어가겠습니다</a:t>
            </a:r>
            <a:r>
              <a:rPr lang="en-US" altLang="ko-KR" sz="500" smtClean="0"/>
              <a:t>.  </a:t>
            </a:r>
          </a:p>
        </p:txBody>
      </p:sp>
      <p:sp>
        <p:nvSpPr>
          <p:cNvPr id="22835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D0EA0CA-D48F-4BCE-A796-F97B4E498041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wordcount</a:t>
            </a:r>
            <a:r>
              <a:rPr lang="ko-KR" altLang="en-US" sz="500" smtClean="0"/>
              <a:t>를 구현하는 </a:t>
            </a:r>
            <a:r>
              <a:rPr lang="en-US" altLang="ko-KR" sz="500" smtClean="0"/>
              <a:t>MapReduce</a:t>
            </a:r>
            <a:r>
              <a:rPr lang="ko-KR" altLang="en-US" sz="500" smtClean="0"/>
              <a:t>의 전체 과정입니다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입력</a:t>
            </a:r>
            <a:r>
              <a:rPr lang="en-US" altLang="ko-KR" sz="500" smtClean="0"/>
              <a:t>, Split, </a:t>
            </a:r>
            <a:r>
              <a:rPr lang="ko-KR" altLang="en-US" sz="500" smtClean="0"/>
              <a:t>매핑</a:t>
            </a:r>
            <a:r>
              <a:rPr lang="en-US" altLang="ko-KR" sz="500" smtClean="0"/>
              <a:t>, </a:t>
            </a:r>
            <a:r>
              <a:rPr lang="ko-KR" altLang="en-US" sz="500" smtClean="0"/>
              <a:t>셔블</a:t>
            </a:r>
            <a:r>
              <a:rPr lang="en-US" altLang="ko-KR" sz="500" smtClean="0"/>
              <a:t>, </a:t>
            </a:r>
            <a:r>
              <a:rPr lang="ko-KR" altLang="en-US" sz="500" smtClean="0"/>
              <a:t>리듀싱</a:t>
            </a:r>
            <a:r>
              <a:rPr lang="en-US" altLang="ko-KR" sz="500" smtClean="0"/>
              <a:t>, </a:t>
            </a:r>
            <a:r>
              <a:rPr lang="ko-KR" altLang="en-US" sz="500" smtClean="0"/>
              <a:t>최종결과의 단계로 이루어져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원본데이터는 한줄씩 </a:t>
            </a:r>
            <a:r>
              <a:rPr lang="en-US" altLang="ko-KR" sz="500" smtClean="0"/>
              <a:t>3</a:t>
            </a:r>
            <a:r>
              <a:rPr lang="ko-KR" altLang="en-US" sz="500" smtClean="0"/>
              <a:t>개의 </a:t>
            </a:r>
            <a:r>
              <a:rPr lang="en-US" altLang="ko-KR" sz="500" smtClean="0"/>
              <a:t>Split</a:t>
            </a:r>
            <a:r>
              <a:rPr lang="ko-KR" altLang="en-US" sz="500" smtClean="0"/>
              <a:t>으로 저장됩니다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map() </a:t>
            </a:r>
            <a:r>
              <a:rPr lang="ko-KR" altLang="en-US" sz="500" smtClean="0"/>
              <a:t>단계에서 </a:t>
            </a:r>
            <a:r>
              <a:rPr lang="en-US" altLang="ko-KR" sz="500" smtClean="0"/>
              <a:t>&lt;</a:t>
            </a:r>
            <a:r>
              <a:rPr lang="ko-KR" altLang="en-US" sz="500" smtClean="0"/>
              <a:t>단어</a:t>
            </a:r>
            <a:r>
              <a:rPr lang="en-US" altLang="ko-KR" sz="500" smtClean="0"/>
              <a:t>,1&gt;</a:t>
            </a:r>
            <a:r>
              <a:rPr lang="ko-KR" altLang="en-US" sz="500" smtClean="0"/>
              <a:t>의 리스트로 분리됩니다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셔플 단계에서 </a:t>
            </a:r>
            <a:r>
              <a:rPr lang="en-US" altLang="ko-KR" sz="500" smtClean="0"/>
              <a:t>key(</a:t>
            </a:r>
            <a:r>
              <a:rPr lang="ko-KR" altLang="en-US" sz="500" smtClean="0"/>
              <a:t>단어</a:t>
            </a:r>
            <a:r>
              <a:rPr lang="en-US" altLang="ko-KR" sz="500" smtClean="0"/>
              <a:t>)</a:t>
            </a:r>
            <a:r>
              <a:rPr lang="ko-KR" altLang="en-US" sz="500" smtClean="0"/>
              <a:t>를 기준으로 자료들을 하나로 모아줍니다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reduce() </a:t>
            </a:r>
            <a:r>
              <a:rPr lang="ko-KR" altLang="en-US" sz="500" smtClean="0"/>
              <a:t>단계에서 </a:t>
            </a:r>
            <a:r>
              <a:rPr lang="en-US" altLang="ko-KR" sz="500" smtClean="0"/>
              <a:t>value</a:t>
            </a:r>
            <a:r>
              <a:rPr lang="ko-KR" altLang="en-US" sz="500" smtClean="0"/>
              <a:t>의 </a:t>
            </a:r>
            <a:r>
              <a:rPr lang="en-US" altLang="ko-KR" sz="500" smtClean="0"/>
              <a:t>sum</a:t>
            </a:r>
            <a:r>
              <a:rPr lang="ko-KR" altLang="en-US" sz="500" smtClean="0"/>
              <a:t>을 구하고 </a:t>
            </a:r>
            <a:r>
              <a:rPr lang="en-US" altLang="ko-KR" sz="500" smtClean="0"/>
              <a:t>final value</a:t>
            </a:r>
            <a:r>
              <a:rPr lang="ko-KR" altLang="en-US" sz="500" smtClean="0"/>
              <a:t>를 리턴합니다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과정을 거쳐서 최종 결과값인 </a:t>
            </a:r>
            <a:r>
              <a:rPr lang="en-US" altLang="ko-KR" sz="500" smtClean="0"/>
              <a:t>Bear,2 Car,3 Deer,2 River,2 </a:t>
            </a:r>
            <a:r>
              <a:rPr lang="ko-KR" altLang="en-US" sz="500" smtClean="0"/>
              <a:t>의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final &lt;key,value&gt; </a:t>
            </a:r>
            <a:r>
              <a:rPr lang="ko-KR" altLang="en-US" sz="500" smtClean="0"/>
              <a:t>리스트가 나오는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</p:txBody>
      </p:sp>
      <p:sp>
        <p:nvSpPr>
          <p:cNvPr id="2293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1C0021F-81F7-424A-A294-4BBF011D609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wordcount</a:t>
            </a:r>
            <a:r>
              <a:rPr lang="ko-KR" altLang="en-US" sz="500" smtClean="0"/>
              <a:t>를 구현하는 </a:t>
            </a:r>
            <a:r>
              <a:rPr lang="en-US" altLang="ko-KR" sz="500" smtClean="0"/>
              <a:t>MapReduce</a:t>
            </a:r>
            <a:r>
              <a:rPr lang="ko-KR" altLang="en-US" sz="500" smtClean="0"/>
              <a:t>의 전체 과정입니다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입력</a:t>
            </a:r>
            <a:r>
              <a:rPr lang="en-US" altLang="ko-KR" sz="500" smtClean="0"/>
              <a:t>, Split, </a:t>
            </a:r>
            <a:r>
              <a:rPr lang="ko-KR" altLang="en-US" sz="500" smtClean="0"/>
              <a:t>매핑</a:t>
            </a:r>
            <a:r>
              <a:rPr lang="en-US" altLang="ko-KR" sz="500" smtClean="0"/>
              <a:t>, </a:t>
            </a:r>
            <a:r>
              <a:rPr lang="ko-KR" altLang="en-US" sz="500" smtClean="0"/>
              <a:t>셔블</a:t>
            </a:r>
            <a:r>
              <a:rPr lang="en-US" altLang="ko-KR" sz="500" smtClean="0"/>
              <a:t>, </a:t>
            </a:r>
            <a:r>
              <a:rPr lang="ko-KR" altLang="en-US" sz="500" smtClean="0"/>
              <a:t>리듀싱</a:t>
            </a:r>
            <a:r>
              <a:rPr lang="en-US" altLang="ko-KR" sz="500" smtClean="0"/>
              <a:t>, </a:t>
            </a:r>
            <a:r>
              <a:rPr lang="ko-KR" altLang="en-US" sz="500" smtClean="0"/>
              <a:t>최종결과의 단계로 이루어져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원본데이터는 한줄씩 </a:t>
            </a:r>
            <a:r>
              <a:rPr lang="en-US" altLang="ko-KR" sz="500" smtClean="0"/>
              <a:t>3</a:t>
            </a:r>
            <a:r>
              <a:rPr lang="ko-KR" altLang="en-US" sz="500" smtClean="0"/>
              <a:t>개의 </a:t>
            </a:r>
            <a:r>
              <a:rPr lang="en-US" altLang="ko-KR" sz="500" smtClean="0"/>
              <a:t>Split</a:t>
            </a:r>
            <a:r>
              <a:rPr lang="ko-KR" altLang="en-US" sz="500" smtClean="0"/>
              <a:t>으로 저장됩니다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map() </a:t>
            </a:r>
            <a:r>
              <a:rPr lang="ko-KR" altLang="en-US" sz="500" smtClean="0"/>
              <a:t>단계에서 </a:t>
            </a:r>
            <a:r>
              <a:rPr lang="en-US" altLang="ko-KR" sz="500" smtClean="0"/>
              <a:t>&lt;</a:t>
            </a:r>
            <a:r>
              <a:rPr lang="ko-KR" altLang="en-US" sz="500" smtClean="0"/>
              <a:t>단어</a:t>
            </a:r>
            <a:r>
              <a:rPr lang="en-US" altLang="ko-KR" sz="500" smtClean="0"/>
              <a:t>,1&gt;</a:t>
            </a:r>
            <a:r>
              <a:rPr lang="ko-KR" altLang="en-US" sz="500" smtClean="0"/>
              <a:t>의 리스트로 분리됩니다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셔플 단계에서 </a:t>
            </a:r>
            <a:r>
              <a:rPr lang="en-US" altLang="ko-KR" sz="500" smtClean="0"/>
              <a:t>key(</a:t>
            </a:r>
            <a:r>
              <a:rPr lang="ko-KR" altLang="en-US" sz="500" smtClean="0"/>
              <a:t>단어</a:t>
            </a:r>
            <a:r>
              <a:rPr lang="en-US" altLang="ko-KR" sz="500" smtClean="0"/>
              <a:t>)</a:t>
            </a:r>
            <a:r>
              <a:rPr lang="ko-KR" altLang="en-US" sz="500" smtClean="0"/>
              <a:t>를 기준으로 자료들을 하나로 모아줍니다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reduce() </a:t>
            </a:r>
            <a:r>
              <a:rPr lang="ko-KR" altLang="en-US" sz="500" smtClean="0"/>
              <a:t>단계에서 </a:t>
            </a:r>
            <a:r>
              <a:rPr lang="en-US" altLang="ko-KR" sz="500" smtClean="0"/>
              <a:t>value</a:t>
            </a:r>
            <a:r>
              <a:rPr lang="ko-KR" altLang="en-US" sz="500" smtClean="0"/>
              <a:t>의 </a:t>
            </a:r>
            <a:r>
              <a:rPr lang="en-US" altLang="ko-KR" sz="500" smtClean="0"/>
              <a:t>sum</a:t>
            </a:r>
            <a:r>
              <a:rPr lang="ko-KR" altLang="en-US" sz="500" smtClean="0"/>
              <a:t>을 구하고 </a:t>
            </a:r>
            <a:r>
              <a:rPr lang="en-US" altLang="ko-KR" sz="500" smtClean="0"/>
              <a:t>final value</a:t>
            </a:r>
            <a:r>
              <a:rPr lang="ko-KR" altLang="en-US" sz="500" smtClean="0"/>
              <a:t>를 리턴합니다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과정을 거쳐서 최종 결과값인 </a:t>
            </a:r>
            <a:r>
              <a:rPr lang="en-US" altLang="ko-KR" sz="500" smtClean="0"/>
              <a:t>Bear,2 Car,3 Deer,2 River,2 </a:t>
            </a:r>
            <a:r>
              <a:rPr lang="ko-KR" altLang="en-US" sz="500" smtClean="0"/>
              <a:t>의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final &lt;key,value&gt; </a:t>
            </a:r>
            <a:r>
              <a:rPr lang="ko-KR" altLang="en-US" sz="500" smtClean="0"/>
              <a:t>리스트가 나오는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</p:txBody>
      </p:sp>
      <p:sp>
        <p:nvSpPr>
          <p:cNvPr id="2293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1C0021F-81F7-424A-A294-4BBF011D609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070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919C2298-A8D0-4102-96A2-6835E083F91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37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A836CB5-DB5A-430B-B7C4-363D85369EA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0582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0270B7F-7492-48E5-9417-13FC30FE5994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0787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341D20C-B149-4A2E-9D33-B0169D082BB1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0890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66ED773-6363-4B26-B437-4607C1FE3FC8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099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060E3C4-EE5A-425B-80DA-2E0A8D4FB2C8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21094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66D51DE-1958-4855-AEFE-E428986C9E6A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1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55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97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5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chemeClr val="bg1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7B332A52-C51F-4273-9CC5-9F7BF5049AB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83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0FE2DD1-B808-43D7-AF8B-A89B7693ECD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59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BB9B9A7-0C7F-49BA-8FAA-4512D8DDC09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94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933029E-5589-40A8-9E75-8E1F563DCE3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35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9C6F568-E97D-46E4-A976-27070422516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9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F5F1ABC-3427-4CFE-87F7-CBBE8DED5B2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18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0886BAD-9BCD-424D-85AC-98DDEB3FA91E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05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1CEF0A57-8096-48A8-A564-A74948824EA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6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36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AA4C797-0424-4A8F-9DDE-66EC69B9CDB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70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92E14DC-BEE2-45A8-A765-AF44F0AB2B5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547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6BEB193-2026-48B0-9F95-CE10161D981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9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2FCFA40-EF51-4120-9114-0EEA860C5A5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50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D88E2870-C0D9-435C-A931-BC8D2B15A5C8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1877059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440879E5-B100-4BD1-A76D-5CFAA2B2552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188126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535BD997-D481-4D47-959C-306800367E2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1087334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C7483CAE-62CA-45A0-867C-6C820E0CD13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4587230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E1C6A50E-58F1-437A-B879-D1CAB9449E3A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22178862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F1353938-2DBC-499D-B1E6-FB0FBEB1AC09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2386743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458159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BCF83916-E5FE-45AD-A89B-21CEC11CE0B9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2720234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AAB1203C-5F29-4FE1-9543-3231AD9689DC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2941775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73293AF0-94C8-41BD-9227-3CD81AEBA1C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40816363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86899D18-B380-486B-9842-9A077AEAF005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7918116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 altLang="ko-KR"/>
              <a:t>- </a:t>
            </a:r>
            <a:fld id="{A3C6B391-F12E-4032-9878-77715BB8830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1713217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71CCD5E3-271D-48DA-8BCF-C4A3B9919C3E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11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F010730B-55A0-4F44-8A71-CB16040866C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344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BB2DAE76-E1FC-41C6-9745-747B7A86C14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985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C78A29AF-824C-4533-BB1F-0E9D10BD8AB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62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510B327D-1C50-4D77-BDE5-0F942CE05FC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7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574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F9F46B30-8963-4C8E-A5DE-FFD7E2A30A3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12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C4219803-8B3F-40D3-B09C-FB2ECB0BDD3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86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71EEDBA0-7C28-4C04-B854-D0ED887A31A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21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1F0AFE0C-1E11-4008-9BDC-5A873668C321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689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88D2E2CA-FB9C-4DD5-8E8B-53DB88AA01A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884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 b="1"/>
            </a:lvl1pPr>
          </a:lstStyle>
          <a:p>
            <a:pPr>
              <a:defRPr/>
            </a:pPr>
            <a:r>
              <a:rPr lang="en-US"/>
              <a:t>- </a:t>
            </a:r>
            <a:fld id="{7D19E5BC-3F8E-41E1-92E1-14B0C68AEA8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714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936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37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55455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6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2744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2563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769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380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475670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257047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169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7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86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98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4166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4271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8C4EAC63-AD18-4F66-9E99-2DA76B424F0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3079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075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07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CCFA3D50-58FE-48C9-B69B-17CEF89C4D0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307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103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  <a:ea typeface="나눔고딕" pitchFamily="50" charset="-127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ko-KR" altLang="en-US" sz="1500" smtClean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099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100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kumimoji="0" sz="1800" b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5B8DD192-2854-4E67-80A4-F326E92B3648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 </a:t>
            </a:r>
          </a:p>
        </p:txBody>
      </p:sp>
      <p:pic>
        <p:nvPicPr>
          <p:cNvPr id="4102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5127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123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5124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6183BA9E-608D-48C2-8353-AF03615A34D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5126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제목 2"/>
          <p:cNvSpPr>
            <a:spLocks/>
          </p:cNvSpPr>
          <p:nvPr/>
        </p:nvSpPr>
        <p:spPr bwMode="auto">
          <a:xfrm>
            <a:off x="812800" y="1736725"/>
            <a:ext cx="9093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chemeClr val="tx2"/>
                </a:solidFill>
              </a:rPr>
              <a:t>2.1 </a:t>
            </a:r>
            <a:r>
              <a:rPr lang="en-US" altLang="ko-KR" sz="4400">
                <a:solidFill>
                  <a:schemeClr val="tx2"/>
                </a:solidFill>
              </a:rPr>
              <a:t>Hadoop </a:t>
            </a:r>
            <a:r>
              <a:rPr lang="en-US" altLang="ko-KR" sz="4400" smtClean="0">
                <a:solidFill>
                  <a:schemeClr val="tx2"/>
                </a:solidFill>
              </a:rPr>
              <a:t>Ecosystem Overview</a:t>
            </a:r>
            <a:endParaRPr lang="ko-KR" altLang="en-US" sz="4400">
              <a:solidFill>
                <a:schemeClr val="tx2"/>
              </a:solidFill>
            </a:endParaRPr>
          </a:p>
        </p:txBody>
      </p:sp>
      <p:sp>
        <p:nvSpPr>
          <p:cNvPr id="115715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Part </a:t>
            </a:r>
            <a:r>
              <a:rPr lang="en-US" altLang="ko-KR" sz="3000" smtClean="0">
                <a:solidFill>
                  <a:schemeClr val="bg1"/>
                </a:solidFill>
              </a:rPr>
              <a:t>II </a:t>
            </a:r>
            <a:r>
              <a:rPr lang="en-US" altLang="ko-KR" sz="3000">
                <a:solidFill>
                  <a:schemeClr val="bg1"/>
                </a:solidFill>
              </a:rPr>
              <a:t>: </a:t>
            </a:r>
            <a:r>
              <a:rPr lang="en-US" altLang="ko-KR" sz="3000" smtClean="0">
                <a:solidFill>
                  <a:schemeClr val="bg1"/>
                </a:solidFill>
              </a:rPr>
              <a:t>Hadoop Ecosystem</a:t>
            </a:r>
            <a:r>
              <a:rPr lang="ko-KR" altLang="en-US" sz="3000" smtClean="0">
                <a:solidFill>
                  <a:schemeClr val="bg1"/>
                </a:solidFill>
              </a:rPr>
              <a:t>의 이해</a:t>
            </a:r>
            <a:endParaRPr lang="ko-KR" alt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C:\Documents and Settings\장형석\바탕 화면\빅데이타\COMMIC_HDFS\HDFS_TO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/>
          <a:stretch>
            <a:fillRect/>
          </a:stretch>
        </p:blipFill>
        <p:spPr bwMode="auto">
          <a:xfrm>
            <a:off x="381000" y="1182688"/>
            <a:ext cx="9145588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C:\Documents and Settings\장형석\바탕 화면\빅데이타\COMMIC_HDFS\HDFS_TOON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"/>
          <a:stretch>
            <a:fillRect/>
          </a:stretch>
        </p:blipFill>
        <p:spPr bwMode="auto">
          <a:xfrm>
            <a:off x="376238" y="1160463"/>
            <a:ext cx="9113837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:\Documents and Settings\장형석\바탕 화면\빅데이타\COMMIC_HDFS\HDFS_TOON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"/>
          <a:stretch>
            <a:fillRect/>
          </a:stretch>
        </p:blipFill>
        <p:spPr bwMode="auto">
          <a:xfrm>
            <a:off x="344488" y="1160463"/>
            <a:ext cx="9145587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 descr="C:\Documents and Settings\장형석\바탕 화면\빅데이타\COMMIC_HDFS\HDFS_TOON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r="417"/>
          <a:stretch>
            <a:fillRect/>
          </a:stretch>
        </p:blipFill>
        <p:spPr bwMode="auto">
          <a:xfrm>
            <a:off x="381000" y="1196975"/>
            <a:ext cx="9109075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099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C:\Documents and Settings\장형석\바탕 화면\빅데이타\COMMIC_HDFS\HDFS_TOON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"/>
          <a:stretch>
            <a:fillRect/>
          </a:stretch>
        </p:blipFill>
        <p:spPr bwMode="auto">
          <a:xfrm>
            <a:off x="381000" y="1160463"/>
            <a:ext cx="9109075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C:\Documents and Settings\장형석\바탕 화면\빅데이타\COMMIC_HDFS\HDFS_TOON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"/>
          <a:stretch>
            <a:fillRect/>
          </a:stretch>
        </p:blipFill>
        <p:spPr bwMode="auto">
          <a:xfrm>
            <a:off x="344488" y="1125538"/>
            <a:ext cx="9145587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C:\Documents and Settings\장형석\바탕 화면\빅데이타\COMMIC_HDFS\HDFS_TOON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"/>
          <a:stretch>
            <a:fillRect/>
          </a:stretch>
        </p:blipFill>
        <p:spPr bwMode="auto">
          <a:xfrm>
            <a:off x="376238" y="1160463"/>
            <a:ext cx="9113837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1" y="1063686"/>
            <a:ext cx="8569201" cy="53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6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2.3 </a:t>
            </a:r>
            <a:r>
              <a:rPr lang="ko-KR" altLang="en-US" sz="4400">
                <a:solidFill>
                  <a:srgbClr val="000000"/>
                </a:solidFill>
              </a:rPr>
              <a:t>분산병렬처리</a:t>
            </a:r>
            <a:r>
              <a:rPr lang="en-US" altLang="ko-KR" sz="4400">
                <a:solidFill>
                  <a:srgbClr val="000000"/>
                </a:solidFill>
              </a:rPr>
              <a:t>(MapReduce)</a:t>
            </a:r>
          </a:p>
        </p:txBody>
      </p:sp>
      <p:sp>
        <p:nvSpPr>
          <p:cNvPr id="136195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Part II : Hadoop Ecosystem</a:t>
            </a:r>
            <a:r>
              <a:rPr lang="ko-KR" altLang="en-US" sz="3000">
                <a:solidFill>
                  <a:schemeClr val="bg1"/>
                </a:solidFill>
              </a:rPr>
              <a:t>의 이해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en-US" altLang="ko-KR" sz="3000" smtClean="0">
                <a:solidFill>
                  <a:srgbClr val="FFFFFF"/>
                </a:solidFill>
              </a:rPr>
              <a:t>MapReduce </a:t>
            </a:r>
            <a:r>
              <a:rPr lang="ko-KR" altLang="en-US" sz="3000" smtClean="0">
                <a:solidFill>
                  <a:srgbClr val="FFFFFF"/>
                </a:solidFill>
              </a:rPr>
              <a:t>개요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415925" y="1192213"/>
            <a:ext cx="4700588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>
                <a:solidFill>
                  <a:srgbClr val="000000"/>
                </a:solidFill>
              </a:rPr>
              <a:t>MapReduce </a:t>
            </a:r>
            <a:r>
              <a:rPr lang="ko-KR" altLang="en-US" sz="1800">
                <a:solidFill>
                  <a:srgbClr val="000000"/>
                </a:solidFill>
              </a:rPr>
              <a:t>정의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600" b="0">
                <a:solidFill>
                  <a:srgbClr val="000000"/>
                </a:solidFill>
              </a:rPr>
              <a:t>1. </a:t>
            </a:r>
            <a:r>
              <a:rPr lang="ko-KR" altLang="en-US" sz="1600" b="0">
                <a:solidFill>
                  <a:srgbClr val="000000"/>
                </a:solidFill>
              </a:rPr>
              <a:t>하둡분산파일시스템</a:t>
            </a:r>
            <a:r>
              <a:rPr lang="en-US" altLang="ko-KR" sz="1600" b="0">
                <a:solidFill>
                  <a:srgbClr val="000000"/>
                </a:solidFill>
              </a:rPr>
              <a:t>(HDFS) </a:t>
            </a:r>
            <a:r>
              <a:rPr lang="ko-KR" altLang="en-US" sz="1600" b="0">
                <a:solidFill>
                  <a:srgbClr val="000000"/>
                </a:solidFill>
              </a:rPr>
              <a:t>위에서 운영되는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600" b="0">
                <a:solidFill>
                  <a:srgbClr val="000000"/>
                </a:solidFill>
              </a:rPr>
              <a:t>2. </a:t>
            </a:r>
            <a:r>
              <a:rPr lang="ko-KR" altLang="en-US" sz="1600" b="0">
                <a:solidFill>
                  <a:srgbClr val="000000"/>
                </a:solidFill>
              </a:rPr>
              <a:t>분산병렬처리시스템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600" b="0">
                <a:solidFill>
                  <a:srgbClr val="000000"/>
                </a:solidFill>
              </a:rPr>
              <a:t>3. </a:t>
            </a:r>
            <a:r>
              <a:rPr lang="ko-KR" altLang="en-US" sz="1600" b="0">
                <a:solidFill>
                  <a:srgbClr val="000000"/>
                </a:solidFill>
              </a:rPr>
              <a:t>개발자를 위한 분산병렬처리 프레임워크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ko-KR" altLang="en-US" sz="16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9283700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3000" b="1" dirty="0" err="1" smtClean="0">
                <a:solidFill>
                  <a:schemeClr val="bg1"/>
                </a:solidFill>
              </a:rPr>
              <a:t>하둡</a:t>
            </a:r>
            <a:r>
              <a:rPr lang="ko-KR" altLang="en-US" sz="3000" b="1" dirty="0" smtClean="0">
                <a:solidFill>
                  <a:schemeClr val="bg1"/>
                </a:solidFill>
              </a:rPr>
              <a:t> 생태계</a:t>
            </a:r>
            <a:endParaRPr lang="ko-KR" altLang="en-US" sz="3000" b="1" dirty="0" smtClean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52425" y="1706563"/>
            <a:ext cx="4746625" cy="3213100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anchor="b"/>
          <a:lstStyle/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000" b="0" kern="0" dirty="0">
              <a:solidFill>
                <a:srgbClr val="000000"/>
              </a:solidFill>
            </a:endParaRP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gray">
          <a:xfrm>
            <a:off x="1557338" y="3919141"/>
            <a:ext cx="2957512" cy="66198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0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7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1000" kern="0" dirty="0">
                <a:solidFill>
                  <a:srgbClr val="000000"/>
                </a:solidFill>
              </a:rPr>
              <a:t>HDFS/</a:t>
            </a:r>
            <a:r>
              <a:rPr kumimoji="0" lang="en-US" altLang="ko-KR" sz="1000" kern="0" dirty="0" err="1">
                <a:solidFill>
                  <a:srgbClr val="000000"/>
                </a:solidFill>
              </a:rPr>
              <a:t>HBase</a:t>
            </a:r>
            <a:endParaRPr kumimoji="0" lang="ko-KR" altLang="en-US" sz="1000" kern="0" dirty="0">
              <a:solidFill>
                <a:srgbClr val="000000"/>
              </a:solidFill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gray">
          <a:xfrm>
            <a:off x="352425" y="1368425"/>
            <a:ext cx="4746625" cy="33813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kern="0" dirty="0" err="1">
                <a:solidFill>
                  <a:srgbClr val="000000"/>
                </a:solidFill>
              </a:rPr>
              <a:t>빅데이터</a:t>
            </a:r>
            <a:r>
              <a:rPr kumimoji="0" lang="ko-KR" altLang="en-US" sz="1100" kern="0" dirty="0">
                <a:solidFill>
                  <a:srgbClr val="000000"/>
                </a:solidFill>
              </a:rPr>
              <a:t> </a:t>
            </a:r>
            <a:r>
              <a:rPr kumimoji="0" lang="ko-KR" altLang="en-US" sz="1100" kern="0" dirty="0" smtClean="0">
                <a:solidFill>
                  <a:srgbClr val="000000"/>
                </a:solidFill>
              </a:rPr>
              <a:t>핵심 기술 </a:t>
            </a:r>
            <a:r>
              <a:rPr kumimoji="0" lang="en-US" altLang="ko-KR" sz="1100" kern="0" dirty="0">
                <a:solidFill>
                  <a:srgbClr val="000000"/>
                </a:solidFill>
              </a:rPr>
              <a:t>– </a:t>
            </a:r>
            <a:r>
              <a:rPr kumimoji="0" lang="ko-KR" altLang="en-US" sz="1100" kern="0" dirty="0" err="1" smtClean="0">
                <a:solidFill>
                  <a:srgbClr val="000000"/>
                </a:solidFill>
              </a:rPr>
              <a:t>하둡</a:t>
            </a:r>
            <a:endParaRPr kumimoji="0" lang="ko-KR" altLang="en-US" sz="1100" kern="0" dirty="0">
              <a:solidFill>
                <a:srgbClr val="000000"/>
              </a:solidFill>
            </a:endParaRP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gray">
          <a:xfrm>
            <a:off x="352425" y="4919663"/>
            <a:ext cx="4746625" cy="33813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 err="1" smtClean="0">
                <a:solidFill>
                  <a:srgbClr val="000000"/>
                </a:solidFill>
              </a:rPr>
              <a:t>하둡</a:t>
            </a:r>
            <a:r>
              <a:rPr kumimoji="0" lang="ko-KR" altLang="en-US" sz="1000" kern="0" dirty="0" smtClean="0">
                <a:solidFill>
                  <a:srgbClr val="000000"/>
                </a:solidFill>
              </a:rPr>
              <a:t> </a:t>
            </a:r>
            <a:r>
              <a:rPr kumimoji="0" lang="ko-KR" altLang="en-US" sz="1000" kern="0" dirty="0" err="1" smtClean="0">
                <a:solidFill>
                  <a:srgbClr val="000000"/>
                </a:solidFill>
              </a:rPr>
              <a:t>맵리듀스의</a:t>
            </a:r>
            <a:r>
              <a:rPr kumimoji="0" lang="ko-KR" altLang="en-US" sz="1000" kern="0" dirty="0" smtClean="0">
                <a:solidFill>
                  <a:srgbClr val="000000"/>
                </a:solidFill>
              </a:rPr>
              <a:t>  </a:t>
            </a:r>
            <a:r>
              <a:rPr kumimoji="0" lang="ko-KR" altLang="en-US" sz="1000" kern="0" dirty="0">
                <a:solidFill>
                  <a:srgbClr val="000000"/>
                </a:solidFill>
              </a:rPr>
              <a:t>주요 기능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352425" y="5257800"/>
            <a:ext cx="4746625" cy="1231900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b="0" kern="0" dirty="0">
                <a:solidFill>
                  <a:srgbClr val="000000"/>
                </a:solidFill>
              </a:rPr>
              <a:t>대량의 데이터에 대한 분산병렬 처리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b="0" kern="0" dirty="0">
                <a:solidFill>
                  <a:srgbClr val="000000"/>
                </a:solidFill>
              </a:rPr>
              <a:t>배열 및 행렬로 표현된 데이터에 대한 통계 분석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b="0" kern="0" dirty="0" err="1">
                <a:solidFill>
                  <a:srgbClr val="000000"/>
                </a:solidFill>
              </a:rPr>
              <a:t>소셜</a:t>
            </a:r>
            <a:r>
              <a:rPr kumimoji="0" lang="ko-KR" altLang="en-US" sz="1000" b="0" kern="0" dirty="0">
                <a:solidFill>
                  <a:srgbClr val="000000"/>
                </a:solidFill>
              </a:rPr>
              <a:t> 및 </a:t>
            </a:r>
            <a:r>
              <a:rPr kumimoji="0" lang="ko-KR" altLang="en-US" sz="1000" b="0" kern="0" dirty="0" err="1">
                <a:solidFill>
                  <a:srgbClr val="000000"/>
                </a:solidFill>
              </a:rPr>
              <a:t>반정형</a:t>
            </a:r>
            <a:r>
              <a:rPr kumimoji="0" lang="ko-KR" altLang="en-US" sz="1000" b="0" kern="0" dirty="0">
                <a:solidFill>
                  <a:srgbClr val="000000"/>
                </a:solidFill>
              </a:rPr>
              <a:t> 데이터에서 원하는 데이터를 추출하기 위한 텍스트 분석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b="0" kern="0" dirty="0">
                <a:solidFill>
                  <a:srgbClr val="000000"/>
                </a:solidFill>
              </a:rPr>
              <a:t>숨어 있는 데이터간의 상호 관련성 및 유용한 정보 추출을 위한 기계학습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b="0" kern="0" dirty="0">
                <a:solidFill>
                  <a:srgbClr val="000000"/>
                </a:solidFill>
              </a:rPr>
              <a:t>비정형 데이터와 정형 데이터의 연계 분석</a:t>
            </a:r>
            <a:endParaRPr lang="ko-KR" altLang="en-US" sz="1000" b="0" kern="0" dirty="0">
              <a:solidFill>
                <a:srgbClr val="00000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gray">
          <a:xfrm>
            <a:off x="5354638" y="1368425"/>
            <a:ext cx="4278312" cy="33813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kern="0" dirty="0" err="1" smtClean="0">
                <a:solidFill>
                  <a:srgbClr val="000000"/>
                </a:solidFill>
              </a:rPr>
              <a:t>하둡</a:t>
            </a:r>
            <a:r>
              <a:rPr kumimoji="0" lang="ko-KR" altLang="en-US" sz="1100" kern="0" dirty="0" smtClean="0">
                <a:solidFill>
                  <a:srgbClr val="000000"/>
                </a:solidFill>
              </a:rPr>
              <a:t> 에코시스템</a:t>
            </a:r>
            <a:endParaRPr kumimoji="0" lang="ko-KR" altLang="en-US" sz="1100" kern="0" dirty="0">
              <a:solidFill>
                <a:srgbClr val="000000"/>
              </a:solidFill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5354638" y="1706563"/>
            <a:ext cx="4278312" cy="4783137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anchor="b"/>
          <a:lstStyle/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1. Zookeeper : 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분산 환경에서 서버들간에 상호 조정이 필요한 다양한 서비스 제공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2.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Oozie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 :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하둡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작업을 관리하는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워크플로우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및 코디네이터 시스템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3.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Hbase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 : HDFS 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기반의 칼럼 기반 데이터 베이스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4. Pig : 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복잡한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MapReduce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 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프로그래밍을 대체할 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Pig Latin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언어 제공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5. Hive :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하둡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기반의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데이터웨어하우징용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솔루션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6. Mahout :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하둡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기반으로 데이터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마이닝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알고리즘을 구현한 오픈 소스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7.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Hcatalog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 :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하둡으로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생성한 데이터를 위한 테이블 및 스토리지 관리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8. Avro : RPC(Remote Procedure Call)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과 데이터 직렬화를 지원하는 프레임워크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9.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Chukwa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 : 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분산 환경에서 생성되는 데이터를 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HDFS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에 안정적으로 저장시키는 플랫폼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10. Flume : 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소스서버에 에이전트가 설치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,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에이전트로부터 데이터를 전달받는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콜랙터로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구성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11. Scribe :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페이스북에서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개발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,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데이터 수집 플랫폼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,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Chukwa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와 달리 중앙집중서버로 전송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12.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Sqoop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 : 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대용량 데이터 전송 솔루션이며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, HDFS, RDBMS,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DW,NoSQL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등 </a:t>
            </a:r>
            <a:endParaRPr kumimoji="0" lang="en-US" altLang="ko-KR" sz="8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      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다양한 저장소에 대용량 데이터를 신속하게 전송할 수 있는 방법 제공</a:t>
            </a: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13.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Hiho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 : </a:t>
            </a:r>
            <a:r>
              <a:rPr kumimoji="0" lang="en-US" altLang="ko-KR" sz="800" b="0" kern="0" dirty="0" err="1">
                <a:solidFill>
                  <a:srgbClr val="000000"/>
                </a:solidFill>
              </a:rPr>
              <a:t>Sqoop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과 같은 대용량 데이터 전송 솔루션이며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,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하둡에서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 데이터를 </a:t>
            </a:r>
            <a:endParaRPr kumimoji="0" lang="en-US" altLang="ko-KR" sz="800" b="0" kern="0" dirty="0">
              <a:solidFill>
                <a:srgbClr val="000000"/>
              </a:solidFill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800" b="0" kern="0" dirty="0">
                <a:solidFill>
                  <a:srgbClr val="000000"/>
                </a:solidFill>
              </a:rPr>
              <a:t>      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가져오기 위한 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SQL</a:t>
            </a:r>
            <a:r>
              <a:rPr kumimoji="0" lang="ko-KR" altLang="en-US" sz="800" b="0" kern="0" dirty="0">
                <a:solidFill>
                  <a:srgbClr val="000000"/>
                </a:solidFill>
              </a:rPr>
              <a:t>을 지정할 수 있으며</a:t>
            </a:r>
            <a:r>
              <a:rPr kumimoji="0" lang="en-US" altLang="ko-KR" sz="800" b="0" kern="0" dirty="0">
                <a:solidFill>
                  <a:srgbClr val="000000"/>
                </a:solidFill>
              </a:rPr>
              <a:t>, JDBC </a:t>
            </a:r>
            <a:r>
              <a:rPr kumimoji="0" lang="ko-KR" altLang="en-US" sz="800" b="0" kern="0" dirty="0" err="1">
                <a:solidFill>
                  <a:srgbClr val="000000"/>
                </a:solidFill>
              </a:rPr>
              <a:t>인터페이스를지원</a:t>
            </a:r>
            <a:endParaRPr kumimoji="0" lang="en-US" altLang="ko-KR" sz="800" b="0" kern="0" dirty="0">
              <a:solidFill>
                <a:srgbClr val="000000"/>
              </a:solidFill>
            </a:endParaRPr>
          </a:p>
        </p:txBody>
      </p:sp>
      <p:sp>
        <p:nvSpPr>
          <p:cNvPr id="56" name="Rectangle 5"/>
          <p:cNvSpPr>
            <a:spLocks noChangeArrowheads="1"/>
          </p:cNvSpPr>
          <p:nvPr/>
        </p:nvSpPr>
        <p:spPr bwMode="gray">
          <a:xfrm>
            <a:off x="1557338" y="2061766"/>
            <a:ext cx="2957512" cy="182086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kern="0" dirty="0" err="1">
                <a:solidFill>
                  <a:srgbClr val="000000"/>
                </a:solidFill>
              </a:rPr>
              <a:t>하둡</a:t>
            </a:r>
            <a:r>
              <a:rPr kumimoji="0" lang="ko-KR" altLang="en-US" sz="1100" kern="0" dirty="0">
                <a:solidFill>
                  <a:srgbClr val="000000"/>
                </a:solidFill>
              </a:rPr>
              <a:t> </a:t>
            </a:r>
            <a:r>
              <a:rPr kumimoji="0" lang="ko-KR" altLang="en-US" sz="1100" kern="0" dirty="0" err="1">
                <a:solidFill>
                  <a:srgbClr val="000000"/>
                </a:solidFill>
              </a:rPr>
              <a:t>맵리듀스</a:t>
            </a:r>
            <a:endParaRPr kumimoji="0" lang="en-US" altLang="ko-KR" sz="11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1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1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1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11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en-US" altLang="ko-KR" sz="5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1100" kern="0" dirty="0">
                <a:solidFill>
                  <a:srgbClr val="000000"/>
                </a:solidFill>
              </a:rPr>
              <a:t>&lt; </a:t>
            </a:r>
            <a:r>
              <a:rPr kumimoji="0" lang="ko-KR" altLang="en-US" sz="1100" kern="0" dirty="0" smtClean="0">
                <a:solidFill>
                  <a:srgbClr val="000000"/>
                </a:solidFill>
              </a:rPr>
              <a:t>분산파일시스템 </a:t>
            </a:r>
            <a:r>
              <a:rPr kumimoji="0" lang="en-US" altLang="ko-KR" sz="1100" kern="0" dirty="0" smtClean="0">
                <a:solidFill>
                  <a:srgbClr val="000000"/>
                </a:solidFill>
              </a:rPr>
              <a:t>&amp; </a:t>
            </a:r>
            <a:r>
              <a:rPr kumimoji="0" lang="ko-KR" altLang="en-US" sz="1100" kern="0" dirty="0" smtClean="0">
                <a:solidFill>
                  <a:srgbClr val="000000"/>
                </a:solidFill>
              </a:rPr>
              <a:t>분산병렬처리 </a:t>
            </a:r>
            <a:r>
              <a:rPr kumimoji="0" lang="en-US" altLang="ko-KR" sz="1100" kern="0" dirty="0">
                <a:solidFill>
                  <a:srgbClr val="000000"/>
                </a:solidFill>
              </a:rPr>
              <a:t>&gt;</a:t>
            </a:r>
            <a:endParaRPr kumimoji="0" lang="ko-KR" altLang="en-US" sz="1100" kern="0" dirty="0">
              <a:solidFill>
                <a:srgbClr val="000000"/>
              </a:solidFill>
            </a:endParaRPr>
          </a:p>
        </p:txBody>
      </p:sp>
      <p:sp>
        <p:nvSpPr>
          <p:cNvPr id="57" name="Rectangle 5"/>
          <p:cNvSpPr>
            <a:spLocks noChangeArrowheads="1"/>
          </p:cNvSpPr>
          <p:nvPr/>
        </p:nvSpPr>
        <p:spPr bwMode="gray">
          <a:xfrm>
            <a:off x="1997075" y="2390378"/>
            <a:ext cx="485775" cy="514350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</a:rPr>
              <a:t>배치</a:t>
            </a:r>
            <a:endParaRPr kumimoji="0" lang="en-US" altLang="ko-KR" sz="10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</a:rPr>
              <a:t>분석</a:t>
            </a: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gray">
          <a:xfrm>
            <a:off x="2520950" y="2390378"/>
            <a:ext cx="485775" cy="514350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</a:rPr>
              <a:t>텍스트</a:t>
            </a:r>
            <a:endParaRPr kumimoji="0" lang="en-US" altLang="ko-KR" sz="10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</a:rPr>
              <a:t>분석</a:t>
            </a: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gray">
          <a:xfrm>
            <a:off x="3043238" y="2390378"/>
            <a:ext cx="485775" cy="514350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</a:rPr>
              <a:t>통계</a:t>
            </a:r>
            <a:endParaRPr kumimoji="0" lang="en-US" altLang="ko-KR" sz="10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</a:rPr>
              <a:t>분석</a:t>
            </a:r>
          </a:p>
        </p:txBody>
      </p:sp>
      <p:sp>
        <p:nvSpPr>
          <p:cNvPr id="60" name="Rectangle 5"/>
          <p:cNvSpPr>
            <a:spLocks noChangeArrowheads="1"/>
          </p:cNvSpPr>
          <p:nvPr/>
        </p:nvSpPr>
        <p:spPr bwMode="gray">
          <a:xfrm>
            <a:off x="3554413" y="2390378"/>
            <a:ext cx="485775" cy="514350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12700" algn="ctr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</a:rPr>
              <a:t>기계</a:t>
            </a:r>
            <a:endParaRPr kumimoji="0" lang="en-US" altLang="ko-KR" sz="1000" kern="0" dirty="0">
              <a:solidFill>
                <a:srgbClr val="000000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000" kern="0" dirty="0">
                <a:solidFill>
                  <a:srgbClr val="000000"/>
                </a:solidFill>
              </a:rPr>
              <a:t>학습</a:t>
            </a:r>
          </a:p>
        </p:txBody>
      </p:sp>
      <p:sp>
        <p:nvSpPr>
          <p:cNvPr id="61" name="순서도: 자기 디스크 60"/>
          <p:cNvSpPr/>
          <p:nvPr/>
        </p:nvSpPr>
        <p:spPr bwMode="auto">
          <a:xfrm>
            <a:off x="863600" y="2101453"/>
            <a:ext cx="484188" cy="349250"/>
          </a:xfrm>
          <a:prstGeom prst="flowChartMagneticDisk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lnSpc>
                <a:spcPct val="100000"/>
              </a:lnSpc>
              <a:spcBef>
                <a:spcPct val="50000"/>
              </a:spcBef>
              <a:buFontTx/>
              <a:buNone/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</a:rPr>
              <a:t>정형</a:t>
            </a:r>
          </a:p>
        </p:txBody>
      </p:sp>
      <p:sp>
        <p:nvSpPr>
          <p:cNvPr id="62" name="순서도: 다중 문서 61"/>
          <p:cNvSpPr/>
          <p:nvPr/>
        </p:nvSpPr>
        <p:spPr bwMode="auto">
          <a:xfrm>
            <a:off x="863600" y="2922191"/>
            <a:ext cx="481013" cy="412750"/>
          </a:xfrm>
          <a:prstGeom prst="flowChartMultidocument">
            <a:avLst/>
          </a:prstGeom>
          <a:solidFill>
            <a:srgbClr val="EEECE1">
              <a:lumMod val="20000"/>
              <a:lumOff val="80000"/>
            </a:srgbClr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fontAlgn="auto" latinLnBrk="0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kumimoji="0" lang="ko-KR" altLang="en-US" sz="900" b="0" kern="0" dirty="0">
                <a:solidFill>
                  <a:srgbClr val="000000"/>
                </a:solidFill>
                <a:latin typeface="맑은 고딕"/>
              </a:rPr>
              <a:t>비정형</a:t>
            </a:r>
          </a:p>
        </p:txBody>
      </p:sp>
      <p:sp>
        <p:nvSpPr>
          <p:cNvPr id="63" name="순서도: 내부 저장소 62"/>
          <p:cNvSpPr/>
          <p:nvPr/>
        </p:nvSpPr>
        <p:spPr bwMode="auto">
          <a:xfrm>
            <a:off x="858838" y="2509441"/>
            <a:ext cx="485775" cy="373062"/>
          </a:xfrm>
          <a:prstGeom prst="flowChartInternalStorage">
            <a:avLst/>
          </a:prstGeom>
          <a:solidFill>
            <a:sysClr val="window" lastClr="FFFFFF"/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 fontAlgn="auto" latinLnBrk="0">
              <a:spcBef>
                <a:spcPts val="100"/>
              </a:spcBef>
              <a:spcAft>
                <a:spcPts val="100"/>
              </a:spcAft>
              <a:buFontTx/>
              <a:buNone/>
              <a:defRPr/>
            </a:pPr>
            <a:r>
              <a:rPr lang="ko-KR" altLang="en-US" sz="900" b="0" kern="0" dirty="0" err="1">
                <a:solidFill>
                  <a:sysClr val="windowText" lastClr="000000"/>
                </a:solidFill>
                <a:latin typeface="맑은 고딕"/>
              </a:rPr>
              <a:t>준정형</a:t>
            </a:r>
            <a:endParaRPr lang="ko-KR" altLang="en-US" sz="900" b="0" kern="0" dirty="0">
              <a:solidFill>
                <a:sysClr val="windowText" lastClr="000000"/>
              </a:solidFill>
              <a:latin typeface="맑은 고딕"/>
            </a:endParaRPr>
          </a:p>
        </p:txBody>
      </p:sp>
      <p:cxnSp>
        <p:nvCxnSpPr>
          <p:cNvPr id="122898" name="직선 화살표 연결선 63"/>
          <p:cNvCxnSpPr>
            <a:cxnSpLocks noChangeShapeType="1"/>
          </p:cNvCxnSpPr>
          <p:nvPr/>
        </p:nvCxnSpPr>
        <p:spPr bwMode="auto">
          <a:xfrm>
            <a:off x="1433513" y="2390378"/>
            <a:ext cx="415925" cy="60325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22899" name="직선 화살표 연결선 64"/>
          <p:cNvCxnSpPr>
            <a:cxnSpLocks noChangeShapeType="1"/>
          </p:cNvCxnSpPr>
          <p:nvPr/>
        </p:nvCxnSpPr>
        <p:spPr bwMode="auto">
          <a:xfrm>
            <a:off x="1433513" y="2682478"/>
            <a:ext cx="415925" cy="1588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22900" name="직선 화살표 연결선 65"/>
          <p:cNvCxnSpPr>
            <a:cxnSpLocks noChangeShapeType="1"/>
          </p:cNvCxnSpPr>
          <p:nvPr/>
        </p:nvCxnSpPr>
        <p:spPr bwMode="auto">
          <a:xfrm flipV="1">
            <a:off x="1433513" y="2925366"/>
            <a:ext cx="452437" cy="15875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arrow" w="med" len="med"/>
          </a:ln>
        </p:spPr>
      </p:cxnSp>
      <p:grpSp>
        <p:nvGrpSpPr>
          <p:cNvPr id="122901" name="그룹 66"/>
          <p:cNvGrpSpPr>
            <a:grpSpLocks/>
          </p:cNvGrpSpPr>
          <p:nvPr/>
        </p:nvGrpSpPr>
        <p:grpSpPr bwMode="auto">
          <a:xfrm>
            <a:off x="5438775" y="1779588"/>
            <a:ext cx="4135438" cy="2646362"/>
            <a:chOff x="5438303" y="1639863"/>
            <a:chExt cx="4136601" cy="2647336"/>
          </a:xfrm>
        </p:grpSpPr>
        <p:sp>
          <p:nvSpPr>
            <p:cNvPr id="68" name="Rectangle 5"/>
            <p:cNvSpPr>
              <a:spLocks noChangeArrowheads="1"/>
            </p:cNvSpPr>
            <p:nvPr/>
          </p:nvSpPr>
          <p:spPr bwMode="gray">
            <a:xfrm>
              <a:off x="5438303" y="1639863"/>
              <a:ext cx="839798" cy="214363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모니터링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및 관리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1.Zookeeper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69" name="Rectangle 5"/>
            <p:cNvSpPr>
              <a:spLocks noChangeArrowheads="1"/>
            </p:cNvSpPr>
            <p:nvPr/>
          </p:nvSpPr>
          <p:spPr bwMode="gray">
            <a:xfrm>
              <a:off x="6328262" y="1647481"/>
              <a:ext cx="620721" cy="213601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워크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 err="1">
                  <a:solidFill>
                    <a:srgbClr val="000000"/>
                  </a:solidFill>
                </a:rPr>
                <a:t>플로우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2.Oozie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70" name="Rectangle 5"/>
            <p:cNvSpPr>
              <a:spLocks noChangeArrowheads="1"/>
            </p:cNvSpPr>
            <p:nvPr/>
          </p:nvSpPr>
          <p:spPr bwMode="gray">
            <a:xfrm>
              <a:off x="6992367" y="1641507"/>
              <a:ext cx="620721" cy="167795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분산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데이터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스토어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3.HBase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71" name="Rectangle 5"/>
            <p:cNvSpPr>
              <a:spLocks noChangeArrowheads="1"/>
            </p:cNvSpPr>
            <p:nvPr/>
          </p:nvSpPr>
          <p:spPr bwMode="gray">
            <a:xfrm>
              <a:off x="7665595" y="1639864"/>
              <a:ext cx="620721" cy="76237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데이터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배치분석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4.Pig</a:t>
              </a: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5.Hive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5"/>
            <p:cNvSpPr>
              <a:spLocks noChangeArrowheads="1"/>
            </p:cNvSpPr>
            <p:nvPr/>
          </p:nvSpPr>
          <p:spPr bwMode="gray">
            <a:xfrm>
              <a:off x="8322829" y="1639863"/>
              <a:ext cx="730260" cy="76237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기계학습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6.Mahout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73" name="Rectangle 5"/>
            <p:cNvSpPr>
              <a:spLocks noChangeArrowheads="1"/>
            </p:cNvSpPr>
            <p:nvPr/>
          </p:nvSpPr>
          <p:spPr bwMode="gray">
            <a:xfrm>
              <a:off x="7657807" y="2439078"/>
              <a:ext cx="1395282" cy="45655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메타데이터 관리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7.HCatalog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74" name="Rectangle 5"/>
            <p:cNvSpPr>
              <a:spLocks noChangeArrowheads="1"/>
            </p:cNvSpPr>
            <p:nvPr/>
          </p:nvSpPr>
          <p:spPr bwMode="gray">
            <a:xfrm>
              <a:off x="7665595" y="2945554"/>
              <a:ext cx="1387494" cy="373907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분산병렬처리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(</a:t>
              </a:r>
              <a:r>
                <a:rPr kumimoji="0" lang="ko-KR" altLang="en-US" sz="1000" kern="0" dirty="0" err="1">
                  <a:solidFill>
                    <a:srgbClr val="000000"/>
                  </a:solidFill>
                </a:rPr>
                <a:t>맵리듀스</a:t>
              </a:r>
              <a:r>
                <a:rPr kumimoji="0" lang="en-US" altLang="ko-KR" sz="1000" kern="0" dirty="0">
                  <a:solidFill>
                    <a:srgbClr val="000000"/>
                  </a:solidFill>
                </a:rPr>
                <a:t>)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75" name="Rectangle 5"/>
            <p:cNvSpPr>
              <a:spLocks noChangeArrowheads="1"/>
            </p:cNvSpPr>
            <p:nvPr/>
          </p:nvSpPr>
          <p:spPr bwMode="gray">
            <a:xfrm>
              <a:off x="6992367" y="3370641"/>
              <a:ext cx="2060722" cy="412856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분산파일시스템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(HDFS)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76" name="Rectangle 5"/>
            <p:cNvSpPr>
              <a:spLocks noChangeArrowheads="1"/>
            </p:cNvSpPr>
            <p:nvPr/>
          </p:nvSpPr>
          <p:spPr bwMode="gray">
            <a:xfrm>
              <a:off x="5438303" y="3820011"/>
              <a:ext cx="2154266" cy="4671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비정형 데이터 수집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9.Chukwa 10.Flume 11.Scribe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77" name="Rectangle 5"/>
            <p:cNvSpPr>
              <a:spLocks noChangeArrowheads="1"/>
            </p:cNvSpPr>
            <p:nvPr/>
          </p:nvSpPr>
          <p:spPr bwMode="gray">
            <a:xfrm>
              <a:off x="7633696" y="3820010"/>
              <a:ext cx="1419394" cy="45655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정형 데이터 수집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12.Sqoop 13.Hiho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5"/>
            <p:cNvSpPr>
              <a:spLocks noChangeArrowheads="1"/>
            </p:cNvSpPr>
            <p:nvPr/>
          </p:nvSpPr>
          <p:spPr bwMode="gray">
            <a:xfrm>
              <a:off x="9100235" y="1643888"/>
              <a:ext cx="474669" cy="263267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데이터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1000" kern="0" dirty="0">
                  <a:solidFill>
                    <a:srgbClr val="000000"/>
                  </a:solidFill>
                </a:rPr>
                <a:t>직렬화</a:t>
              </a:r>
              <a:endParaRPr kumimoji="0" lang="en-US" altLang="ko-KR" sz="1000" kern="0" dirty="0">
                <a:solidFill>
                  <a:srgbClr val="000000"/>
                </a:solidFill>
              </a:endParaRP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8.Avro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2902" name="그룹 78"/>
          <p:cNvGrpSpPr>
            <a:grpSpLocks/>
          </p:cNvGrpSpPr>
          <p:nvPr/>
        </p:nvGrpSpPr>
        <p:grpSpPr bwMode="auto">
          <a:xfrm>
            <a:off x="1849438" y="3307953"/>
            <a:ext cx="752475" cy="1004888"/>
            <a:chOff x="73906" y="2479662"/>
            <a:chExt cx="753107" cy="1115612"/>
          </a:xfrm>
        </p:grpSpPr>
        <p:sp>
          <p:nvSpPr>
            <p:cNvPr id="80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81" name="Rectangle 5"/>
            <p:cNvSpPr>
              <a:spLocks noChangeArrowheads="1"/>
            </p:cNvSpPr>
            <p:nvPr/>
          </p:nvSpPr>
          <p:spPr bwMode="gray">
            <a:xfrm>
              <a:off x="129515" y="2588932"/>
              <a:ext cx="646656" cy="200916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CPU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82" name="Rectangle 5"/>
            <p:cNvSpPr>
              <a:spLocks noChangeArrowheads="1"/>
            </p:cNvSpPr>
            <p:nvPr/>
          </p:nvSpPr>
          <p:spPr bwMode="gray">
            <a:xfrm>
              <a:off x="119982" y="2826859"/>
              <a:ext cx="656189" cy="200916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CPU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83" name="순서도: 자기 디스크 82"/>
            <p:cNvSpPr/>
            <p:nvPr/>
          </p:nvSpPr>
          <p:spPr bwMode="auto">
            <a:xfrm>
              <a:off x="119982" y="3158194"/>
              <a:ext cx="648244" cy="313711"/>
            </a:xfrm>
            <a:prstGeom prst="flowChartMagneticDisk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lang="en-US" altLang="ko-KR" sz="1000" kern="0" dirty="0">
                  <a:solidFill>
                    <a:sysClr val="windowText" lastClr="000000"/>
                  </a:solidFill>
                </a:rPr>
                <a:t>File System</a:t>
              </a:r>
              <a:endParaRPr lang="ko-KR" altLang="en-US" sz="10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2903" name="그룹 83"/>
          <p:cNvGrpSpPr>
            <a:grpSpLocks/>
          </p:cNvGrpSpPr>
          <p:nvPr/>
        </p:nvGrpSpPr>
        <p:grpSpPr bwMode="auto">
          <a:xfrm>
            <a:off x="2652713" y="3307953"/>
            <a:ext cx="752475" cy="1017588"/>
            <a:chOff x="73906" y="2479662"/>
            <a:chExt cx="753107" cy="1115612"/>
          </a:xfrm>
        </p:grpSpPr>
        <p:sp>
          <p:nvSpPr>
            <p:cNvPr id="85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86" name="Rectangle 5"/>
            <p:cNvSpPr>
              <a:spLocks noChangeArrowheads="1"/>
            </p:cNvSpPr>
            <p:nvPr/>
          </p:nvSpPr>
          <p:spPr bwMode="gray">
            <a:xfrm>
              <a:off x="119982" y="2589309"/>
              <a:ext cx="648244" cy="200148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CPU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87" name="Rectangle 5"/>
            <p:cNvSpPr>
              <a:spLocks noChangeArrowheads="1"/>
            </p:cNvSpPr>
            <p:nvPr/>
          </p:nvSpPr>
          <p:spPr bwMode="gray">
            <a:xfrm>
              <a:off x="119982" y="2827747"/>
              <a:ext cx="656189" cy="200149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CPU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88" name="순서도: 자기 디스크 87"/>
            <p:cNvSpPr/>
            <p:nvPr/>
          </p:nvSpPr>
          <p:spPr bwMode="auto">
            <a:xfrm>
              <a:off x="119982" y="3158427"/>
              <a:ext cx="648244" cy="313276"/>
            </a:xfrm>
            <a:prstGeom prst="flowChartMagneticDisk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lang="en-US" altLang="ko-KR" sz="1000" kern="0" dirty="0">
                  <a:solidFill>
                    <a:sysClr val="windowText" lastClr="000000"/>
                  </a:solidFill>
                </a:rPr>
                <a:t>File System</a:t>
              </a:r>
              <a:endParaRPr lang="ko-KR" altLang="en-US" sz="10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2904" name="그룹 88"/>
          <p:cNvGrpSpPr>
            <a:grpSpLocks/>
          </p:cNvGrpSpPr>
          <p:nvPr/>
        </p:nvGrpSpPr>
        <p:grpSpPr bwMode="auto">
          <a:xfrm>
            <a:off x="3441700" y="3307953"/>
            <a:ext cx="754063" cy="1017588"/>
            <a:chOff x="73906" y="2479662"/>
            <a:chExt cx="753107" cy="1115612"/>
          </a:xfrm>
        </p:grpSpPr>
        <p:sp>
          <p:nvSpPr>
            <p:cNvPr id="90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91" name="Rectangle 5"/>
            <p:cNvSpPr>
              <a:spLocks noChangeArrowheads="1"/>
            </p:cNvSpPr>
            <p:nvPr/>
          </p:nvSpPr>
          <p:spPr bwMode="gray">
            <a:xfrm>
              <a:off x="119886" y="2589309"/>
              <a:ext cx="648464" cy="200148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CPU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92" name="Rectangle 5"/>
            <p:cNvSpPr>
              <a:spLocks noChangeArrowheads="1"/>
            </p:cNvSpPr>
            <p:nvPr/>
          </p:nvSpPr>
          <p:spPr bwMode="gray">
            <a:xfrm>
              <a:off x="119886" y="2827747"/>
              <a:ext cx="656392" cy="200149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algn="ctr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</a:rPr>
                <a:t>CPU</a:t>
              </a:r>
              <a:endParaRPr kumimoji="0" lang="ko-KR" altLang="en-US" sz="1000" kern="0" dirty="0">
                <a:solidFill>
                  <a:srgbClr val="000000"/>
                </a:solidFill>
              </a:endParaRPr>
            </a:p>
          </p:txBody>
        </p:sp>
        <p:sp>
          <p:nvSpPr>
            <p:cNvPr id="93" name="순서도: 자기 디스크 92"/>
            <p:cNvSpPr/>
            <p:nvPr/>
          </p:nvSpPr>
          <p:spPr bwMode="auto">
            <a:xfrm>
              <a:off x="119886" y="3158427"/>
              <a:ext cx="648464" cy="313276"/>
            </a:xfrm>
            <a:prstGeom prst="flowChartMagneticDisk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 latinLnBrk="0">
                <a:lnSpc>
                  <a:spcPct val="100000"/>
                </a:lnSpc>
                <a:spcBef>
                  <a:spcPct val="50000"/>
                </a:spcBef>
                <a:buFontTx/>
                <a:buNone/>
                <a:defRPr/>
              </a:pPr>
              <a:r>
                <a:rPr lang="en-US" altLang="ko-KR" sz="1000" kern="0" dirty="0">
                  <a:solidFill>
                    <a:sysClr val="windowText" lastClr="000000"/>
                  </a:solidFill>
                </a:rPr>
                <a:t>File System</a:t>
              </a:r>
              <a:endParaRPr lang="ko-KR" altLang="en-US" sz="1000" kern="0" dirty="0">
                <a:solidFill>
                  <a:sysClr val="windowText" lastClr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en-US" altLang="ko-KR" sz="3000" smtClean="0">
                <a:solidFill>
                  <a:srgbClr val="FFFFFF"/>
                </a:solidFill>
              </a:rPr>
              <a:t>MapReduce </a:t>
            </a:r>
            <a:r>
              <a:rPr lang="ko-KR" altLang="en-US" sz="3000" smtClean="0">
                <a:solidFill>
                  <a:srgbClr val="FFFFFF"/>
                </a:solidFill>
              </a:rPr>
              <a:t>개요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415925" y="1192213"/>
            <a:ext cx="8883650" cy="247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>
                <a:solidFill>
                  <a:srgbClr val="000000"/>
                </a:solidFill>
              </a:rPr>
              <a:t>MapReduce </a:t>
            </a:r>
            <a:r>
              <a:rPr lang="ko-KR" altLang="en-US" sz="1800">
                <a:solidFill>
                  <a:srgbClr val="000000"/>
                </a:solidFill>
              </a:rPr>
              <a:t>정의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600" b="0">
                <a:solidFill>
                  <a:srgbClr val="000000"/>
                </a:solidFill>
              </a:rPr>
              <a:t>1. </a:t>
            </a:r>
            <a:r>
              <a:rPr lang="ko-KR" altLang="en-US" sz="1600" b="0">
                <a:solidFill>
                  <a:srgbClr val="000000"/>
                </a:solidFill>
              </a:rPr>
              <a:t>하둡분산파일시스템</a:t>
            </a:r>
            <a:r>
              <a:rPr lang="en-US" altLang="ko-KR" sz="1600" b="0">
                <a:solidFill>
                  <a:srgbClr val="000000"/>
                </a:solidFill>
              </a:rPr>
              <a:t>(HDFS) </a:t>
            </a:r>
            <a:r>
              <a:rPr lang="ko-KR" altLang="en-US" sz="1600" b="0">
                <a:solidFill>
                  <a:srgbClr val="000000"/>
                </a:solidFill>
              </a:rPr>
              <a:t>위에서 운영되는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HDFS</a:t>
            </a:r>
            <a:r>
              <a:rPr lang="ko-KR" altLang="en-US" b="0">
                <a:solidFill>
                  <a:srgbClr val="000000"/>
                </a:solidFill>
              </a:rPr>
              <a:t>는 스토리지 </a:t>
            </a:r>
            <a:r>
              <a:rPr lang="en-US" altLang="ko-KR" b="0">
                <a:solidFill>
                  <a:srgbClr val="000000"/>
                </a:solidFill>
              </a:rPr>
              <a:t>(Data</a:t>
            </a:r>
            <a:r>
              <a:rPr lang="ko-KR" altLang="en-US" b="0">
                <a:solidFill>
                  <a:srgbClr val="000000"/>
                </a:solidFill>
              </a:rPr>
              <a:t>와 프로그램</a:t>
            </a:r>
            <a:r>
              <a:rPr lang="en-US" altLang="ko-KR" b="0">
                <a:solidFill>
                  <a:srgbClr val="000000"/>
                </a:solidFill>
              </a:rPr>
              <a:t>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HDFS</a:t>
            </a:r>
            <a:r>
              <a:rPr lang="ko-KR" altLang="en-US" b="0">
                <a:solidFill>
                  <a:srgbClr val="000000"/>
                </a:solidFill>
              </a:rPr>
              <a:t>와 </a:t>
            </a:r>
            <a:r>
              <a:rPr lang="en-US" altLang="ko-KR" b="0">
                <a:solidFill>
                  <a:srgbClr val="000000"/>
                </a:solidFill>
              </a:rPr>
              <a:t>MapReduce</a:t>
            </a:r>
            <a:r>
              <a:rPr lang="ko-KR" altLang="en-US" b="0">
                <a:solidFill>
                  <a:srgbClr val="000000"/>
                </a:solidFill>
              </a:rPr>
              <a:t>의 관계는 신경쓰지 않아도 됨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HDFS</a:t>
            </a:r>
            <a:r>
              <a:rPr lang="ko-KR" altLang="en-US" b="0">
                <a:solidFill>
                  <a:srgbClr val="000000"/>
                </a:solidFill>
              </a:rPr>
              <a:t>의 </a:t>
            </a:r>
            <a:r>
              <a:rPr lang="en-US" altLang="ko-KR" b="0">
                <a:solidFill>
                  <a:srgbClr val="000000"/>
                </a:solidFill>
              </a:rPr>
              <a:t>Data</a:t>
            </a:r>
            <a:r>
              <a:rPr lang="ko-KR" altLang="en-US" b="0">
                <a:solidFill>
                  <a:srgbClr val="000000"/>
                </a:solidFill>
              </a:rPr>
              <a:t>가 있는 곳에서 </a:t>
            </a:r>
            <a:r>
              <a:rPr lang="en-US" altLang="ko-KR" b="0">
                <a:solidFill>
                  <a:srgbClr val="000000"/>
                </a:solidFill>
              </a:rPr>
              <a:t>MapReduce</a:t>
            </a:r>
            <a:r>
              <a:rPr lang="ko-KR" altLang="en-US" b="0">
                <a:solidFill>
                  <a:srgbClr val="000000"/>
                </a:solidFill>
              </a:rPr>
              <a:t>도 처리됨</a:t>
            </a:r>
            <a:r>
              <a:rPr lang="en-US" altLang="ko-KR" b="0">
                <a:solidFill>
                  <a:srgbClr val="000000"/>
                </a:solidFill>
              </a:rPr>
              <a:t>(</a:t>
            </a:r>
            <a:r>
              <a:rPr lang="ko-KR" altLang="en-US" b="0">
                <a:solidFill>
                  <a:srgbClr val="000000"/>
                </a:solidFill>
              </a:rPr>
              <a:t>없는 경우 알아서 복사</a:t>
            </a:r>
            <a:r>
              <a:rPr lang="en-US" altLang="ko-KR" b="0">
                <a:solidFill>
                  <a:srgbClr val="000000"/>
                </a:solidFill>
              </a:rPr>
              <a:t>, Local Disk</a:t>
            </a:r>
            <a:r>
              <a:rPr lang="ko-KR" altLang="en-US" b="0">
                <a:solidFill>
                  <a:srgbClr val="000000"/>
                </a:solidFill>
              </a:rPr>
              <a:t>에 저장 후 처리</a:t>
            </a:r>
            <a:r>
              <a:rPr lang="en-US" altLang="ko-KR" b="0">
                <a:solidFill>
                  <a:srgbClr val="000000"/>
                </a:solidFill>
              </a:rPr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ko-KR" altLang="en-US" sz="16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15925" y="2686050"/>
          <a:ext cx="3665538" cy="1484313"/>
        </p:xfrm>
        <a:graphic>
          <a:graphicData uri="http://schemas.openxmlformats.org/drawingml/2006/table">
            <a:tbl>
              <a:tblPr/>
              <a:tblGrid>
                <a:gridCol w="366713"/>
                <a:gridCol w="366712"/>
                <a:gridCol w="365125"/>
                <a:gridCol w="366713"/>
                <a:gridCol w="368300"/>
                <a:gridCol w="366712"/>
                <a:gridCol w="366713"/>
                <a:gridCol w="365125"/>
                <a:gridCol w="366712"/>
                <a:gridCol w="366713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203825" y="2686050"/>
          <a:ext cx="3665538" cy="649288"/>
        </p:xfrm>
        <a:graphic>
          <a:graphicData uri="http://schemas.openxmlformats.org/drawingml/2006/table">
            <a:tbl>
              <a:tblPr/>
              <a:tblGrid>
                <a:gridCol w="366713"/>
                <a:gridCol w="366712"/>
                <a:gridCol w="366713"/>
                <a:gridCol w="366712"/>
                <a:gridCol w="366713"/>
                <a:gridCol w="365125"/>
                <a:gridCol w="366712"/>
                <a:gridCol w="368300"/>
                <a:gridCol w="365125"/>
                <a:gridCol w="366713"/>
              </a:tblGrid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163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203825" y="3406775"/>
          <a:ext cx="3665538" cy="647700"/>
        </p:xfrm>
        <a:graphic>
          <a:graphicData uri="http://schemas.openxmlformats.org/drawingml/2006/table">
            <a:tbl>
              <a:tblPr/>
              <a:tblGrid>
                <a:gridCol w="366713"/>
                <a:gridCol w="366712"/>
                <a:gridCol w="366713"/>
                <a:gridCol w="366712"/>
                <a:gridCol w="366713"/>
                <a:gridCol w="365125"/>
                <a:gridCol w="366712"/>
                <a:gridCol w="368300"/>
                <a:gridCol w="365125"/>
                <a:gridCol w="366713"/>
              </a:tblGrid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203825" y="4198938"/>
          <a:ext cx="3665538" cy="647700"/>
        </p:xfrm>
        <a:graphic>
          <a:graphicData uri="http://schemas.openxmlformats.org/drawingml/2006/table">
            <a:tbl>
              <a:tblPr/>
              <a:tblGrid>
                <a:gridCol w="366713"/>
                <a:gridCol w="366712"/>
                <a:gridCol w="366713"/>
                <a:gridCol w="366712"/>
                <a:gridCol w="366713"/>
                <a:gridCol w="365125"/>
                <a:gridCol w="366712"/>
                <a:gridCol w="368300"/>
                <a:gridCol w="365125"/>
                <a:gridCol w="366713"/>
              </a:tblGrid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368925" y="4486275"/>
          <a:ext cx="3665538" cy="649288"/>
        </p:xfrm>
        <a:graphic>
          <a:graphicData uri="http://schemas.openxmlformats.org/drawingml/2006/table">
            <a:tbl>
              <a:tblPr/>
              <a:tblGrid>
                <a:gridCol w="366713"/>
                <a:gridCol w="366712"/>
                <a:gridCol w="366713"/>
                <a:gridCol w="366712"/>
                <a:gridCol w="366713"/>
                <a:gridCol w="365125"/>
                <a:gridCol w="366712"/>
                <a:gridCol w="368300"/>
                <a:gridCol w="365125"/>
                <a:gridCol w="366713"/>
              </a:tblGrid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163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594350" y="4775200"/>
          <a:ext cx="3665538" cy="647700"/>
        </p:xfrm>
        <a:graphic>
          <a:graphicData uri="http://schemas.openxmlformats.org/drawingml/2006/table">
            <a:tbl>
              <a:tblPr/>
              <a:tblGrid>
                <a:gridCol w="366713"/>
                <a:gridCol w="365125"/>
                <a:gridCol w="368300"/>
                <a:gridCol w="366712"/>
                <a:gridCol w="366713"/>
                <a:gridCol w="365125"/>
                <a:gridCol w="366712"/>
                <a:gridCol w="366713"/>
                <a:gridCol w="366712"/>
                <a:gridCol w="366713"/>
              </a:tblGrid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5827713" y="4991100"/>
          <a:ext cx="3667125" cy="647700"/>
        </p:xfrm>
        <a:graphic>
          <a:graphicData uri="http://schemas.openxmlformats.org/drawingml/2006/table">
            <a:tbl>
              <a:tblPr/>
              <a:tblGrid>
                <a:gridCol w="366712"/>
                <a:gridCol w="366713"/>
                <a:gridCol w="366712"/>
                <a:gridCol w="366713"/>
                <a:gridCol w="366712"/>
                <a:gridCol w="366713"/>
                <a:gridCol w="366712"/>
                <a:gridCol w="366713"/>
                <a:gridCol w="366712"/>
                <a:gridCol w="366713"/>
              </a:tblGrid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6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3966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en-US" altLang="ko-KR" sz="3000" smtClean="0">
                <a:solidFill>
                  <a:srgbClr val="FFFFFF"/>
                </a:solidFill>
              </a:rPr>
              <a:t>MapReduce </a:t>
            </a:r>
            <a:r>
              <a:rPr lang="ko-KR" altLang="en-US" sz="3000" smtClean="0">
                <a:solidFill>
                  <a:srgbClr val="FFFFFF"/>
                </a:solidFill>
              </a:rPr>
              <a:t>개요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39666" name="Text Box 402"/>
          <p:cNvSpPr txBox="1">
            <a:spLocks noChangeArrowheads="1"/>
          </p:cNvSpPr>
          <p:nvPr/>
        </p:nvSpPr>
        <p:spPr bwMode="auto">
          <a:xfrm>
            <a:off x="415925" y="1192213"/>
            <a:ext cx="2719388" cy="152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>
                <a:solidFill>
                  <a:srgbClr val="000000"/>
                </a:solidFill>
              </a:rPr>
              <a:t>MapReduce </a:t>
            </a:r>
            <a:r>
              <a:rPr lang="ko-KR" altLang="en-US" sz="1800">
                <a:solidFill>
                  <a:srgbClr val="000000"/>
                </a:solidFill>
              </a:rPr>
              <a:t>정의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600" b="0">
                <a:solidFill>
                  <a:srgbClr val="000000"/>
                </a:solidFill>
              </a:rPr>
              <a:t>2. </a:t>
            </a:r>
            <a:r>
              <a:rPr lang="ko-KR" altLang="en-US" sz="1600" b="0">
                <a:solidFill>
                  <a:srgbClr val="000000"/>
                </a:solidFill>
              </a:rPr>
              <a:t>분산 병렬 처리 시스템</a:t>
            </a:r>
          </a:p>
          <a:p>
            <a:pPr lvl="1" eaLnBrk="1" hangingPunct="1">
              <a:buFont typeface="Wingdings" pitchFamily="2" charset="2"/>
              <a:buNone/>
            </a:pPr>
            <a:endParaRPr lang="ko-KR" altLang="en-US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ko-KR" altLang="en-US" sz="1600" b="0">
              <a:solidFill>
                <a:srgbClr val="000000"/>
              </a:solidFill>
            </a:endParaRPr>
          </a:p>
        </p:txBody>
      </p:sp>
      <p:sp>
        <p:nvSpPr>
          <p:cNvPr id="139667" name="Text Box 403"/>
          <p:cNvSpPr txBox="1">
            <a:spLocks noChangeArrowheads="1"/>
          </p:cNvSpPr>
          <p:nvPr/>
        </p:nvSpPr>
        <p:spPr bwMode="auto">
          <a:xfrm>
            <a:off x="1639888" y="2225675"/>
            <a:ext cx="12001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ko-KR" altLang="en-US" sz="1600">
                <a:solidFill>
                  <a:srgbClr val="000000"/>
                </a:solidFill>
              </a:rPr>
              <a:t>멀티태스킹</a:t>
            </a:r>
          </a:p>
        </p:txBody>
      </p:sp>
      <p:sp>
        <p:nvSpPr>
          <p:cNvPr id="139668" name="Text Box 404"/>
          <p:cNvSpPr txBox="1">
            <a:spLocks noChangeArrowheads="1"/>
          </p:cNvSpPr>
          <p:nvPr/>
        </p:nvSpPr>
        <p:spPr bwMode="auto">
          <a:xfrm>
            <a:off x="5959475" y="2225675"/>
            <a:ext cx="2206625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ko-KR" sz="1600">
                <a:solidFill>
                  <a:srgbClr val="000000"/>
                </a:solidFill>
              </a:rPr>
              <a:t>MapReduce </a:t>
            </a:r>
            <a:r>
              <a:rPr lang="ko-KR" altLang="en-US" sz="1600">
                <a:solidFill>
                  <a:srgbClr val="000000"/>
                </a:solidFill>
              </a:rPr>
              <a:t>병렬처리</a:t>
            </a:r>
          </a:p>
        </p:txBody>
      </p:sp>
      <p:sp>
        <p:nvSpPr>
          <p:cNvPr id="139669" name="Text Box 405"/>
          <p:cNvSpPr txBox="1">
            <a:spLocks noChangeArrowheads="1"/>
          </p:cNvSpPr>
          <p:nvPr/>
        </p:nvSpPr>
        <p:spPr bwMode="auto">
          <a:xfrm>
            <a:off x="4448175" y="2225675"/>
            <a:ext cx="434975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ko-KR" sz="1600">
                <a:solidFill>
                  <a:srgbClr val="000000"/>
                </a:solidFill>
              </a:rPr>
              <a:t>VS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en-US" altLang="ko-KR" sz="3000" smtClean="0">
                <a:solidFill>
                  <a:srgbClr val="FFFFFF"/>
                </a:solidFill>
              </a:rPr>
              <a:t>MapReduce </a:t>
            </a:r>
            <a:r>
              <a:rPr lang="ko-KR" altLang="en-US" sz="3000" smtClean="0">
                <a:solidFill>
                  <a:srgbClr val="FFFFFF"/>
                </a:solidFill>
              </a:rPr>
              <a:t>개요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11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>
                <a:solidFill>
                  <a:srgbClr val="000000"/>
                </a:solidFill>
              </a:rPr>
              <a:t>MapReduce </a:t>
            </a:r>
            <a:r>
              <a:rPr lang="ko-KR" altLang="en-US" sz="1800">
                <a:solidFill>
                  <a:srgbClr val="000000"/>
                </a:solidFill>
              </a:rPr>
              <a:t>정의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ko-KR" sz="1600" b="0">
                <a:solidFill>
                  <a:srgbClr val="000000"/>
                </a:solidFill>
              </a:rPr>
              <a:t>3. </a:t>
            </a:r>
            <a:r>
              <a:rPr lang="ko-KR" altLang="en-US" sz="1600" b="0">
                <a:solidFill>
                  <a:srgbClr val="000000"/>
                </a:solidFill>
              </a:rPr>
              <a:t>개발자를 위한 분산병렬처리 프레임워크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자동화된 병렬처리 및 분산처리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Fault-tolerance(</a:t>
            </a:r>
            <a:r>
              <a:rPr lang="ko-KR" altLang="en-US" b="0">
                <a:solidFill>
                  <a:srgbClr val="000000"/>
                </a:solidFill>
              </a:rPr>
              <a:t>내고장성</a:t>
            </a:r>
            <a:r>
              <a:rPr lang="en-US" altLang="ko-KR" b="0">
                <a:solidFill>
                  <a:srgbClr val="000000"/>
                </a:solidFill>
              </a:rPr>
              <a:t>,</a:t>
            </a:r>
            <a:r>
              <a:rPr lang="ko-KR" altLang="en-US" b="0">
                <a:solidFill>
                  <a:srgbClr val="000000"/>
                </a:solidFill>
              </a:rPr>
              <a:t>결함허용</a:t>
            </a:r>
            <a:r>
              <a:rPr lang="en-US" altLang="ko-KR" b="0">
                <a:solidFill>
                  <a:srgbClr val="000000"/>
                </a:solidFill>
              </a:rPr>
              <a:t>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상태 및 모니터링 툴들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프로그래머를 위한 추상클래스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ko-KR" altLang="en-US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ko-KR" altLang="en-US" sz="16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2. MapReduce </a:t>
            </a:r>
            <a:r>
              <a:rPr lang="ko-KR" altLang="en-US" sz="3000" smtClean="0">
                <a:solidFill>
                  <a:srgbClr val="FFFFFF"/>
                </a:solidFill>
              </a:rPr>
              <a:t>프로그래밍 모델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415925" y="1196975"/>
            <a:ext cx="889317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en-US" sz="1800">
                <a:solidFill>
                  <a:srgbClr val="000000"/>
                </a:solidFill>
              </a:rPr>
              <a:t>프로그래밍 모델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>
                <a:solidFill>
                  <a:srgbClr val="000000"/>
                </a:solidFill>
              </a:rPr>
              <a:t>함수형 프로그래밍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MapReduce </a:t>
            </a:r>
            <a:r>
              <a:rPr lang="ko-KR" altLang="en-US" b="0">
                <a:solidFill>
                  <a:srgbClr val="000000"/>
                </a:solidFill>
              </a:rPr>
              <a:t>프레임워크에서 제공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기본클래스 확장해서 사용자 프로그램 개발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ko-KR" altLang="en-US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2</a:t>
            </a:r>
            <a:r>
              <a:rPr lang="ko-KR" altLang="en-US" sz="1600" b="0">
                <a:solidFill>
                  <a:srgbClr val="000000"/>
                </a:solidFill>
              </a:rPr>
              <a:t>가지 함수의 사용자 인터페이스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map (in_key, in_value) -&gt;</a:t>
            </a:r>
            <a:br>
              <a:rPr lang="en-US" altLang="ko-KR" b="0">
                <a:solidFill>
                  <a:srgbClr val="000000"/>
                </a:solidFill>
              </a:rPr>
            </a:br>
            <a:r>
              <a:rPr lang="en-US" altLang="ko-KR" b="0">
                <a:solidFill>
                  <a:srgbClr val="000000"/>
                </a:solidFill>
              </a:rPr>
              <a:t>         (inter_key, inter_value) list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 reduce (inter_key, inter_value list) -&gt;</a:t>
            </a:r>
            <a:br>
              <a:rPr lang="en-US" altLang="ko-KR" b="0">
                <a:solidFill>
                  <a:srgbClr val="000000"/>
                </a:solidFill>
              </a:rPr>
            </a:br>
            <a:r>
              <a:rPr lang="en-US" altLang="ko-KR" b="0">
                <a:solidFill>
                  <a:srgbClr val="000000"/>
                </a:solidFill>
              </a:rPr>
              <a:t>         (out_key,out_value) list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ko-KR" altLang="en-US" sz="16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881188"/>
            <a:ext cx="66452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9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MapReduce </a:t>
            </a:r>
            <a:r>
              <a:rPr lang="ko-KR" altLang="en-US" sz="3000" smtClean="0">
                <a:solidFill>
                  <a:srgbClr val="FFFFFF"/>
                </a:solidFill>
              </a:rPr>
              <a:t>아키텍처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415925" y="1196975"/>
            <a:ext cx="88931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en-US" sz="1800">
                <a:solidFill>
                  <a:srgbClr val="000000"/>
                </a:solidFill>
              </a:rPr>
              <a:t>MapReduce 노드 구성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C:\Documents and Settings\장형석\바탕 화면\빅데이타\하둡이미지\10259429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46188"/>
            <a:ext cx="9110663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MapReduce </a:t>
            </a:r>
            <a:r>
              <a:rPr lang="ko-KR" altLang="en-US" sz="3000" smtClean="0">
                <a:solidFill>
                  <a:srgbClr val="FFFFFF"/>
                </a:solidFill>
              </a:rPr>
              <a:t>아키텍처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1628775"/>
            <a:ext cx="6872288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4. MapReduce </a:t>
            </a:r>
            <a:r>
              <a:rPr lang="ko-KR" altLang="en-US" sz="3000" smtClean="0">
                <a:solidFill>
                  <a:srgbClr val="FFFFFF"/>
                </a:solidFill>
              </a:rPr>
              <a:t>처리 방식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415925" y="1196975"/>
            <a:ext cx="88931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>
                <a:solidFill>
                  <a:srgbClr val="000000"/>
                </a:solidFill>
              </a:rPr>
              <a:t>데이터 흐름 : 1단계 Input &amp; Map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1635125"/>
            <a:ext cx="784225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4. MapReduce </a:t>
            </a:r>
            <a:r>
              <a:rPr lang="ko-KR" altLang="en-US" sz="3000" smtClean="0">
                <a:solidFill>
                  <a:srgbClr val="FFFFFF"/>
                </a:solidFill>
              </a:rPr>
              <a:t>처리 방식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415925" y="1196975"/>
            <a:ext cx="88931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데이터 흐름 </a:t>
            </a:r>
            <a:r>
              <a:rPr lang="en-US" altLang="ko-KR" sz="1800">
                <a:solidFill>
                  <a:srgbClr val="000000"/>
                </a:solidFill>
              </a:rPr>
              <a:t>: 2</a:t>
            </a:r>
            <a:r>
              <a:rPr lang="ko-KR" altLang="en-US" sz="1800">
                <a:solidFill>
                  <a:srgbClr val="000000"/>
                </a:solidFill>
              </a:rPr>
              <a:t>단계 파티셔닝 </a:t>
            </a:r>
            <a:r>
              <a:rPr lang="en-US" altLang="ko-KR" sz="1800">
                <a:solidFill>
                  <a:srgbClr val="000000"/>
                </a:solidFill>
              </a:rPr>
              <a:t>&amp; </a:t>
            </a:r>
            <a:r>
              <a:rPr lang="ko-KR" altLang="en-US" sz="1800">
                <a:solidFill>
                  <a:srgbClr val="000000"/>
                </a:solidFill>
              </a:rPr>
              <a:t>셔플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1628775"/>
            <a:ext cx="710882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4. MapReduce </a:t>
            </a:r>
            <a:r>
              <a:rPr lang="ko-KR" altLang="en-US" sz="3000" smtClean="0">
                <a:solidFill>
                  <a:srgbClr val="FFFFFF"/>
                </a:solidFill>
              </a:rPr>
              <a:t>처리 방식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415925" y="1196975"/>
            <a:ext cx="88931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데이터 흐름 </a:t>
            </a:r>
            <a:r>
              <a:rPr lang="en-US" altLang="ko-KR" sz="1800">
                <a:solidFill>
                  <a:srgbClr val="000000"/>
                </a:solidFill>
              </a:rPr>
              <a:t>: 3</a:t>
            </a:r>
            <a:r>
              <a:rPr lang="ko-KR" altLang="en-US" sz="1800">
                <a:solidFill>
                  <a:srgbClr val="000000"/>
                </a:solidFill>
              </a:rPr>
              <a:t>단계 </a:t>
            </a:r>
            <a:r>
              <a:rPr lang="en-US" altLang="ko-KR" sz="1800">
                <a:solidFill>
                  <a:srgbClr val="000000"/>
                </a:solidFill>
              </a:rPr>
              <a:t>Reduce &amp; 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1160463"/>
            <a:ext cx="7889875" cy="471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59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4. MapReduce </a:t>
            </a:r>
            <a:r>
              <a:rPr lang="ko-KR" altLang="en-US" sz="3000" smtClean="0">
                <a:solidFill>
                  <a:srgbClr val="FFFFFF"/>
                </a:solidFill>
              </a:rPr>
              <a:t>처리 방식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76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rgbClr val="FFFFFF"/>
                </a:solidFill>
              </a:rPr>
              <a:t>1. </a:t>
            </a:r>
            <a:r>
              <a:rPr lang="ko-KR" altLang="en-US" sz="3000" dirty="0" err="1">
                <a:solidFill>
                  <a:srgbClr val="FFFFFF"/>
                </a:solidFill>
              </a:rPr>
              <a:t>하둡</a:t>
            </a:r>
            <a:r>
              <a:rPr lang="ko-KR" altLang="en-US" sz="3000" dirty="0">
                <a:solidFill>
                  <a:srgbClr val="FFFFFF"/>
                </a:solidFill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</a:rPr>
              <a:t>생태계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11776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4844916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하둡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+ </a:t>
            </a:r>
            <a:r>
              <a:rPr lang="ko-KR" altLang="en-US" sz="1800" b="1" dirty="0" err="1" smtClean="0"/>
              <a:t>하둡</a:t>
            </a:r>
            <a:r>
              <a:rPr lang="ko-KR" altLang="en-US" sz="1800" b="1" dirty="0" smtClean="0"/>
              <a:t> 에코시스템</a:t>
            </a:r>
            <a:r>
              <a:rPr lang="en-US" altLang="ko-KR" sz="1800" b="1" dirty="0" smtClean="0"/>
              <a:t>( </a:t>
            </a:r>
            <a:r>
              <a:rPr lang="en-US" altLang="ko-KR" sz="1800" b="1" dirty="0" err="1" smtClean="0"/>
              <a:t>Hcatalog</a:t>
            </a:r>
            <a:r>
              <a:rPr lang="en-US" altLang="ko-KR" sz="1800" b="1" dirty="0" smtClean="0"/>
              <a:t>/Pig )</a:t>
            </a:r>
            <a:endParaRPr lang="ko-KR" altLang="en-US" sz="1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Documents and Settings\장형석\바탕 화면\빅데이타\하둡이미지\map-reducer-flo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7113" y="1196975"/>
            <a:ext cx="7850187" cy="5399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8483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4. MapReduce </a:t>
            </a:r>
            <a:r>
              <a:rPr lang="ko-KR" altLang="en-US" sz="3000" smtClean="0">
                <a:solidFill>
                  <a:srgbClr val="FFFFFF"/>
                </a:solidFill>
              </a:rPr>
              <a:t>처리 방식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C:\Documents and Settings\장형석\바탕 화면\빅데이타\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657350"/>
            <a:ext cx="9074150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7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4. MapReduce </a:t>
            </a:r>
            <a:r>
              <a:rPr lang="ko-KR" altLang="en-US" sz="3000" smtClean="0">
                <a:solidFill>
                  <a:srgbClr val="FFFFFF"/>
                </a:solidFill>
              </a:rPr>
              <a:t>처리 방식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5. MapReduce Flow</a:t>
            </a:r>
            <a:r>
              <a:rPr lang="ko-KR" altLang="en-US" sz="3000" smtClean="0">
                <a:solidFill>
                  <a:srgbClr val="FFFFFF"/>
                </a:solidFill>
              </a:rPr>
              <a:t>와 성능</a:t>
            </a:r>
            <a:endParaRPr lang="ko-KR" altLang="en-US" sz="3000">
              <a:solidFill>
                <a:srgbClr val="FFFFFF"/>
              </a:solidFill>
            </a:endParaRPr>
          </a:p>
        </p:txBody>
      </p:sp>
      <p:pic>
        <p:nvPicPr>
          <p:cNvPr id="306178" name="Picture 2" descr="C:\Users\hsjang\Downloads\대학원\충북대학교_2015_중간고사\BORA_M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8" y="1160748"/>
            <a:ext cx="8943749" cy="53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0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661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ko-KR" altLang="en-US" sz="3600" smtClean="0"/>
              <a:t>감사합니다</a:t>
            </a:r>
            <a:r>
              <a:rPr lang="en-US" altLang="ko-KR" sz="3600" smtClean="0"/>
              <a:t>.</a:t>
            </a:r>
          </a:p>
          <a:p>
            <a:pPr algn="ctr">
              <a:buFontTx/>
              <a:buNone/>
            </a:pPr>
            <a:endParaRPr lang="ko-KR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78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rgbClr val="FFFFFF"/>
                </a:solidFill>
              </a:rPr>
              <a:t>1. </a:t>
            </a:r>
            <a:r>
              <a:rPr lang="ko-KR" altLang="en-US" sz="3000" dirty="0" err="1">
                <a:solidFill>
                  <a:srgbClr val="FFFFFF"/>
                </a:solidFill>
              </a:rPr>
              <a:t>하둡</a:t>
            </a:r>
            <a:r>
              <a:rPr lang="ko-KR" altLang="en-US" sz="3000" dirty="0">
                <a:solidFill>
                  <a:srgbClr val="FFFFFF"/>
                </a:solidFill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</a:rPr>
              <a:t>생태계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11878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57956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: Hive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9283700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This is </a:t>
            </a:r>
            <a:r>
              <a:rPr lang="ko-KR" altLang="en-US" sz="3000" b="1" smtClean="0">
                <a:solidFill>
                  <a:schemeClr val="bg1"/>
                </a:solidFill>
              </a:rPr>
              <a:t>하둡 </a:t>
            </a:r>
            <a:r>
              <a:rPr lang="en-US" altLang="ko-KR" sz="3000" b="1" smtClean="0">
                <a:solidFill>
                  <a:schemeClr val="bg1"/>
                </a:solidFill>
              </a:rPr>
              <a:t>1.0 Ecosystem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pic>
        <p:nvPicPr>
          <p:cNvPr id="1218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1125538"/>
            <a:ext cx="7932737" cy="568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54000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Batch Process Only</a:t>
            </a:r>
            <a:endParaRPr lang="ko-KR" altLang="en-US" sz="1800" b="1" smtClean="0"/>
          </a:p>
        </p:txBody>
      </p:sp>
      <p:pic>
        <p:nvPicPr>
          <p:cNvPr id="1239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1592263"/>
            <a:ext cx="8945562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0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2. </a:t>
            </a:r>
            <a:r>
              <a:rPr lang="ko-KR" altLang="en-US" sz="3000" dirty="0" err="1" smtClean="0">
                <a:solidFill>
                  <a:srgbClr val="FFFFFF"/>
                </a:solidFill>
              </a:rPr>
              <a:t>하둡의</a:t>
            </a:r>
            <a:r>
              <a:rPr lang="ko-KR" altLang="en-US" sz="3000" dirty="0" smtClean="0">
                <a:solidFill>
                  <a:srgbClr val="FFFFFF"/>
                </a:solidFill>
              </a:rPr>
              <a:t> </a:t>
            </a:r>
            <a:r>
              <a:rPr lang="ko-KR" altLang="en-US" sz="3000" dirty="0" smtClean="0">
                <a:solidFill>
                  <a:srgbClr val="FFFFFF"/>
                </a:solidFill>
              </a:rPr>
              <a:t>성능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2.2 </a:t>
            </a:r>
            <a:r>
              <a:rPr lang="ko-KR" altLang="en-US" sz="4400">
                <a:solidFill>
                  <a:srgbClr val="000000"/>
                </a:solidFill>
              </a:rPr>
              <a:t>하둡 분산 파일시스템</a:t>
            </a:r>
            <a:r>
              <a:rPr lang="en-US" altLang="ko-KR" sz="4400">
                <a:solidFill>
                  <a:srgbClr val="000000"/>
                </a:solidFill>
              </a:rPr>
              <a:t>(HDFS)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125955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Part II : Hadoop Ecosystem</a:t>
            </a:r>
            <a:r>
              <a:rPr lang="ko-KR" altLang="en-US" sz="3000">
                <a:solidFill>
                  <a:schemeClr val="bg1"/>
                </a:solidFill>
              </a:rPr>
              <a:t>의 이해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C:\Documents and Settings\장형석\바탕 화면\빅데이타\COMMIC_HDFS\HDFS_TOO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144588"/>
            <a:ext cx="9145587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 descr="C:\Documents and Settings\장형석\바탕 화면\빅데이타\COMMIC_HDFS\HDFS_TOON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/>
          <a:stretch>
            <a:fillRect/>
          </a:stretch>
        </p:blipFill>
        <p:spPr bwMode="auto">
          <a:xfrm>
            <a:off x="376238" y="1160463"/>
            <a:ext cx="91852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HDFS(</a:t>
            </a:r>
            <a:r>
              <a:rPr lang="ko-KR" altLang="en-US" sz="3000">
                <a:solidFill>
                  <a:srgbClr val="FFFFFF"/>
                </a:solidFill>
              </a:rPr>
              <a:t>하둡 분산 파일시스템</a:t>
            </a:r>
            <a:r>
              <a:rPr lang="en-US" altLang="ko-KR" sz="3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5_Office 테마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6_Office 테마">
  <a:themeElements>
    <a:clrScheme name="15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4_Office 테마">
  <a:themeElements>
    <a:clrScheme name="14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7_Office 테마">
  <a:themeElements>
    <a:clrScheme name="16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</TotalTime>
  <Words>2024</Words>
  <Application>Microsoft Office PowerPoint</Application>
  <PresentationFormat>A4 용지(210x297mm)</PresentationFormat>
  <Paragraphs>413</Paragraphs>
  <Slides>33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6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디자인 사용자 지정</vt:lpstr>
      <vt:lpstr>15_Office 테마</vt:lpstr>
      <vt:lpstr>16_Office 테마</vt:lpstr>
      <vt:lpstr>14_Office 테마</vt:lpstr>
      <vt:lpstr>17_Office 테마</vt:lpstr>
      <vt:lpstr>1_디자인 사용자 지정</vt:lpstr>
      <vt:lpstr>PowerPoint 프레젠테이션</vt:lpstr>
      <vt:lpstr>1. 하둡 생태계</vt:lpstr>
      <vt:lpstr>하둡 + 하둡 에코시스템( Hcatalog/Pig )</vt:lpstr>
      <vt:lpstr>SQL : Hive</vt:lpstr>
      <vt:lpstr>This is 하둡 1.0 Ecosystem</vt:lpstr>
      <vt:lpstr>Batch Process Only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빅데이타 개발자 과정</dc:title>
  <dc:creator>장형석</dc:creator>
  <cp:lastModifiedBy>User</cp:lastModifiedBy>
  <cp:revision>123</cp:revision>
  <dcterms:created xsi:type="dcterms:W3CDTF">2012-04-02T02:40:52Z</dcterms:created>
  <dcterms:modified xsi:type="dcterms:W3CDTF">2016-07-28T07:16:14Z</dcterms:modified>
</cp:coreProperties>
</file>